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55" r:id="rId1"/>
  </p:sldMasterIdLst>
  <p:notesMasterIdLst>
    <p:notesMasterId r:id="rId39"/>
  </p:notesMasterIdLst>
  <p:sldIdLst>
    <p:sldId id="283" r:id="rId2"/>
    <p:sldId id="375" r:id="rId3"/>
    <p:sldId id="338" r:id="rId4"/>
    <p:sldId id="340" r:id="rId5"/>
    <p:sldId id="346" r:id="rId6"/>
    <p:sldId id="341" r:id="rId7"/>
    <p:sldId id="343" r:id="rId8"/>
    <p:sldId id="351" r:id="rId9"/>
    <p:sldId id="347" r:id="rId10"/>
    <p:sldId id="348" r:id="rId11"/>
    <p:sldId id="352" r:id="rId12"/>
    <p:sldId id="350" r:id="rId13"/>
    <p:sldId id="342" r:id="rId14"/>
    <p:sldId id="354" r:id="rId15"/>
    <p:sldId id="355" r:id="rId16"/>
    <p:sldId id="356" r:id="rId17"/>
    <p:sldId id="353" r:id="rId18"/>
    <p:sldId id="360" r:id="rId19"/>
    <p:sldId id="363" r:id="rId20"/>
    <p:sldId id="362" r:id="rId21"/>
    <p:sldId id="361" r:id="rId22"/>
    <p:sldId id="364" r:id="rId23"/>
    <p:sldId id="365" r:id="rId24"/>
    <p:sldId id="366" r:id="rId25"/>
    <p:sldId id="367" r:id="rId26"/>
    <p:sldId id="371" r:id="rId27"/>
    <p:sldId id="372" r:id="rId28"/>
    <p:sldId id="369" r:id="rId29"/>
    <p:sldId id="373" r:id="rId30"/>
    <p:sldId id="357" r:id="rId31"/>
    <p:sldId id="370" r:id="rId32"/>
    <p:sldId id="358" r:id="rId33"/>
    <p:sldId id="359" r:id="rId34"/>
    <p:sldId id="258" r:id="rId35"/>
    <p:sldId id="374" r:id="rId36"/>
    <p:sldId id="336" r:id="rId37"/>
    <p:sldId id="291" r:id="rId38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207" userDrawn="1">
          <p15:clr>
            <a:srgbClr val="A4A3A4"/>
          </p15:clr>
        </p15:guide>
        <p15:guide id="2" pos="2879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H" initials="G" lastIdx="2" clrIdx="0">
    <p:extLst>
      <p:ext uri="{19B8F6BF-5375-455C-9EA6-DF929625EA0E}">
        <p15:presenceInfo xmlns:p15="http://schemas.microsoft.com/office/powerpoint/2012/main" userId="GH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5648"/>
    <a:srgbClr val="FA675A"/>
    <a:srgbClr val="19B861"/>
    <a:srgbClr val="FFFFFF"/>
    <a:srgbClr val="6F9E50"/>
    <a:srgbClr val="4D6D92"/>
    <a:srgbClr val="00ADEF"/>
    <a:srgbClr val="4D70D5"/>
    <a:srgbClr val="E95420"/>
    <a:srgbClr val="FFC61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08" autoAdjust="0"/>
    <p:restoredTop sz="59574" autoAdjust="0"/>
  </p:normalViewPr>
  <p:slideViewPr>
    <p:cSldViewPr snapToGrid="0">
      <p:cViewPr>
        <p:scale>
          <a:sx n="66" d="100"/>
          <a:sy n="66" d="100"/>
        </p:scale>
        <p:origin x="1944" y="-600"/>
      </p:cViewPr>
      <p:guideLst>
        <p:guide orient="horz" pos="1207"/>
        <p:guide pos="287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6B74C4DD-6522-4666-A2B4-2BAAEFF64219}" type="datetime1">
              <a:rPr lang="ko-KR" altLang="en-US"/>
              <a:pPr lvl="0">
                <a:defRPr/>
              </a:pPr>
              <a:t>2020-12-02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990B4AAC-741A-47FC-AB07-9F8CC13D84D1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안녕하십니까</a:t>
            </a:r>
            <a:r>
              <a:rPr lang="en-US" altLang="ko-KR" dirty="0"/>
              <a:t>? </a:t>
            </a:r>
            <a:r>
              <a:rPr lang="ko-KR" altLang="en-US" dirty="0"/>
              <a:t>해외 비상연락 도움 서비스 </a:t>
            </a:r>
            <a:r>
              <a:rPr lang="en-US" altLang="ko-KR" dirty="0"/>
              <a:t>SafeNote</a:t>
            </a:r>
            <a:r>
              <a:rPr lang="ko-KR" altLang="en-US" dirty="0"/>
              <a:t>에 대한 발표를 맡게 된 </a:t>
            </a:r>
            <a:r>
              <a:rPr lang="en-US" altLang="ko-KR" dirty="0"/>
              <a:t>#import</a:t>
            </a:r>
            <a:r>
              <a:rPr lang="ko-KR" altLang="en-US" dirty="0"/>
              <a:t>팀의 발표자 박성호 입니다</a:t>
            </a:r>
            <a:r>
              <a:rPr lang="en-US" altLang="ko-KR" dirty="0"/>
              <a:t>.</a:t>
            </a:r>
            <a:endParaRPr lang="ko-KR" altLang="en-US" dirty="0"/>
          </a:p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990B4AAC-741A-47FC-AB07-9F8CC13D84D1}" type="slidenum">
              <a:rPr lang="en-US" altLang="en-US"/>
              <a:pPr lvl="0">
                <a:defRPr/>
              </a:pPr>
              <a:t>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여행을 떠나기 전에는 이 방대한 자료들이 굉장히 유용하게 쓰이지만 </a:t>
            </a:r>
            <a:endParaRPr lang="en-US" altLang="ko-KR" dirty="0"/>
          </a:p>
          <a:p>
            <a:r>
              <a:rPr lang="ko-KR" altLang="en-US" dirty="0"/>
              <a:t>막상 위급상황에 처했을 때는 어떨까요</a:t>
            </a:r>
            <a:r>
              <a:rPr lang="en-US" altLang="ko-KR" dirty="0"/>
              <a:t>? </a:t>
            </a:r>
          </a:p>
          <a:p>
            <a:endParaRPr lang="en-US" altLang="ko-KR" dirty="0"/>
          </a:p>
          <a:p>
            <a:r>
              <a:rPr lang="ko-KR" altLang="en-US" dirty="0"/>
              <a:t>여러분도 아시겠지만 눈 앞이 깜깜해집니다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머릿속이 백지가 되죠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그래서 조금 더 간결하게 만들어진 어플이 있을까</a:t>
            </a:r>
            <a:r>
              <a:rPr lang="en-US" altLang="ko-KR" dirty="0"/>
              <a:t>? </a:t>
            </a:r>
            <a:r>
              <a:rPr lang="ko-KR" altLang="en-US" dirty="0"/>
              <a:t>하고 찾아봤습니다</a:t>
            </a:r>
            <a:r>
              <a:rPr lang="en-US" altLang="ko-KR" dirty="0"/>
              <a:t>.(</a:t>
            </a:r>
            <a:r>
              <a:rPr lang="ko-KR" altLang="en-US" dirty="0" err="1"/>
              <a:t>넘어감</a:t>
            </a:r>
            <a:r>
              <a:rPr lang="en-US" altLang="ko-KR" dirty="0"/>
              <a:t>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990B4AAC-741A-47FC-AB07-9F8CC13D84D1}" type="slidenum">
              <a:rPr lang="ko-KR" altLang="en-US" smtClean="0"/>
              <a:pPr lvl="0">
                <a:defRPr/>
              </a:pPr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26695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주로 안전에 관련된 앱보다는 </a:t>
            </a:r>
            <a:r>
              <a:rPr lang="ko-KR" altLang="en-US" dirty="0" err="1"/>
              <a:t>플래너</a:t>
            </a:r>
            <a:r>
              <a:rPr lang="ko-KR" altLang="en-US" dirty="0"/>
              <a:t> 앱이 많았으며</a:t>
            </a:r>
            <a:r>
              <a:rPr lang="en-US" altLang="ko-KR" dirty="0"/>
              <a:t>, </a:t>
            </a:r>
            <a:r>
              <a:rPr lang="ko-KR" altLang="en-US" dirty="0"/>
              <a:t>거의 유일하게 존재하는 외교부 앱 또한</a:t>
            </a:r>
            <a:r>
              <a:rPr lang="en-US" altLang="ko-KR" dirty="0"/>
              <a:t>(</a:t>
            </a:r>
            <a:r>
              <a:rPr lang="ko-KR" altLang="en-US" dirty="0" err="1"/>
              <a:t>넘어감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990B4AAC-741A-47FC-AB07-9F8CC13D84D1}" type="slidenum">
              <a:rPr lang="ko-KR" altLang="en-US" smtClean="0"/>
              <a:pPr lvl="0">
                <a:defRPr/>
              </a:pPr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48926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평점이</a:t>
            </a:r>
            <a:r>
              <a:rPr lang="en-US" altLang="ko-KR" dirty="0"/>
              <a:t>… </a:t>
            </a:r>
            <a:r>
              <a:rPr lang="ko-KR" altLang="en-US" dirty="0"/>
              <a:t>참담합니다</a:t>
            </a:r>
            <a:r>
              <a:rPr lang="en-US" altLang="ko-KR" dirty="0"/>
              <a:t>. </a:t>
            </a:r>
            <a:r>
              <a:rPr lang="ko-KR" altLang="en-US" dirty="0"/>
              <a:t>그래서</a:t>
            </a:r>
            <a:r>
              <a:rPr lang="en-US" altLang="ko-KR" dirty="0"/>
              <a:t>! (</a:t>
            </a:r>
            <a:r>
              <a:rPr lang="ko-KR" altLang="en-US" dirty="0" err="1"/>
              <a:t>넘어감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990B4AAC-741A-47FC-AB07-9F8CC13D84D1}" type="slidenum">
              <a:rPr lang="ko-KR" altLang="en-US" smtClean="0"/>
              <a:pPr lvl="0">
                <a:defRPr/>
              </a:pPr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17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우리는 빠르게 필요한 정보만 직관적으로 제공을 해보자</a:t>
            </a:r>
            <a:r>
              <a:rPr lang="en-US" altLang="ko-KR" dirty="0"/>
              <a:t>!</a:t>
            </a:r>
            <a:r>
              <a:rPr lang="ko-KR" altLang="en-US" dirty="0"/>
              <a:t>라는 마음으로 다음과 같이 스케치를 했습니다</a:t>
            </a:r>
            <a:r>
              <a:rPr lang="en-US" altLang="ko-KR" dirty="0"/>
              <a:t>.(</a:t>
            </a:r>
            <a:r>
              <a:rPr lang="ko-KR" altLang="en-US" dirty="0" err="1"/>
              <a:t>넘어감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990B4AAC-741A-47FC-AB07-9F8CC13D84D1}" type="slidenum">
              <a:rPr lang="ko-KR" altLang="en-US" smtClean="0"/>
              <a:pPr lvl="0">
                <a:defRPr/>
              </a:pPr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55246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스케치 초안을 보여드리도록 하겠습니다</a:t>
            </a:r>
            <a:r>
              <a:rPr lang="en-US" altLang="ko-KR" dirty="0"/>
              <a:t>. (5</a:t>
            </a:r>
            <a:r>
              <a:rPr lang="ko-KR" altLang="en-US" dirty="0"/>
              <a:t>초간격으로 계속 </a:t>
            </a:r>
            <a:r>
              <a:rPr lang="ko-KR" altLang="en-US" dirty="0" err="1"/>
              <a:t>넘어감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990B4AAC-741A-47FC-AB07-9F8CC13D84D1}" type="slidenum">
              <a:rPr lang="ko-KR" altLang="en-US" smtClean="0"/>
              <a:pPr lvl="0">
                <a:defRPr/>
              </a:pPr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60692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이렇게 많은 데이터들을 넣는 것도 중요하지만 </a:t>
            </a:r>
            <a:endParaRPr lang="en-US" altLang="ko-KR" dirty="0"/>
          </a:p>
          <a:p>
            <a:r>
              <a:rPr lang="ko-KR" altLang="en-US" dirty="0"/>
              <a:t>우리의 서비스는 주로 모바일 환경에서 보여지게 </a:t>
            </a:r>
            <a:r>
              <a:rPr lang="ko-KR" altLang="en-US" dirty="0" err="1"/>
              <a:t>될테니</a:t>
            </a:r>
            <a:r>
              <a:rPr lang="en-US" altLang="ko-KR" dirty="0"/>
              <a:t>(</a:t>
            </a:r>
            <a:r>
              <a:rPr lang="ko-KR" altLang="en-US" dirty="0" err="1"/>
              <a:t>넘어감</a:t>
            </a:r>
            <a:r>
              <a:rPr lang="en-US" altLang="ko-KR" dirty="0"/>
              <a:t>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990B4AAC-741A-47FC-AB07-9F8CC13D84D1}" type="slidenum">
              <a:rPr lang="ko-KR" altLang="en-US" smtClean="0"/>
              <a:pPr lvl="0">
                <a:defRPr/>
              </a:pPr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46814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반응형 스케치도 해봤습니다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스케치가 끝난 뒤 </a:t>
            </a:r>
            <a:r>
              <a:rPr lang="en-US" altLang="ko-KR" dirty="0"/>
              <a:t>(</a:t>
            </a:r>
            <a:r>
              <a:rPr lang="ko-KR" altLang="en-US" dirty="0" err="1"/>
              <a:t>넘어감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990B4AAC-741A-47FC-AB07-9F8CC13D84D1}" type="slidenum">
              <a:rPr lang="ko-KR" altLang="en-US" smtClean="0"/>
              <a:pPr lvl="0">
                <a:defRPr/>
              </a:pPr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74674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데이터를 수집하여 프로젝트 목적에 맞게 데이터를 정리했고 </a:t>
            </a:r>
            <a:r>
              <a:rPr lang="en-US" altLang="ko-KR" dirty="0"/>
              <a:t>(</a:t>
            </a:r>
            <a:r>
              <a:rPr lang="ko-KR" altLang="en-US" dirty="0" err="1"/>
              <a:t>넘어감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990B4AAC-741A-47FC-AB07-9F8CC13D84D1}" type="slidenum">
              <a:rPr lang="ko-KR" altLang="en-US" smtClean="0"/>
              <a:pPr lvl="0">
                <a:defRPr/>
              </a:pPr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08656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다음과 같이 데이터 베이스의 테이블 스키마를 정의했습니다</a:t>
            </a:r>
            <a:r>
              <a:rPr lang="en-US" altLang="ko-KR" dirty="0"/>
              <a:t>. (</a:t>
            </a:r>
            <a:r>
              <a:rPr lang="ko-KR" altLang="en-US" dirty="0" err="1"/>
              <a:t>넘어감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990B4AAC-741A-47FC-AB07-9F8CC13D84D1}" type="slidenum">
              <a:rPr lang="ko-KR" altLang="en-US" smtClean="0"/>
              <a:pPr lvl="0">
                <a:defRPr/>
              </a:pPr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25354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앞에서 정의된 스키마를 따라서 </a:t>
            </a:r>
            <a:r>
              <a:rPr lang="en-US" altLang="ko-KR" dirty="0"/>
              <a:t>API </a:t>
            </a:r>
            <a:r>
              <a:rPr lang="ko-KR" altLang="en-US" dirty="0"/>
              <a:t>서비스를 구축했고 내용은 다음과 같습니다</a:t>
            </a:r>
            <a:r>
              <a:rPr lang="en-US" altLang="ko-KR" dirty="0"/>
              <a:t>.(</a:t>
            </a:r>
            <a:r>
              <a:rPr lang="ko-KR" altLang="en-US" dirty="0" err="1"/>
              <a:t>넘어감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990B4AAC-741A-47FC-AB07-9F8CC13D84D1}" type="slidenum">
              <a:rPr lang="ko-KR" altLang="en-US" smtClean="0"/>
              <a:pPr lvl="0">
                <a:defRPr/>
              </a:pPr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57928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#import </a:t>
            </a:r>
            <a:r>
              <a:rPr lang="ko-KR" altLang="en-US" dirty="0"/>
              <a:t>팀에 대해 짧게 </a:t>
            </a:r>
            <a:r>
              <a:rPr lang="ko-KR" altLang="en-US" dirty="0" err="1"/>
              <a:t>소개드리겠습니다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사이트를 기획하고 </a:t>
            </a:r>
            <a:r>
              <a:rPr lang="en-US" altLang="ko-KR" dirty="0"/>
              <a:t>React, </a:t>
            </a:r>
            <a:r>
              <a:rPr lang="en-US" altLang="ko-KR" dirty="0" err="1"/>
              <a:t>css</a:t>
            </a:r>
            <a:r>
              <a:rPr lang="en-US" altLang="ko-KR" dirty="0"/>
              <a:t>, HTML</a:t>
            </a:r>
            <a:r>
              <a:rPr lang="ko-KR" altLang="en-US" dirty="0"/>
              <a:t>을 이용하여 </a:t>
            </a:r>
            <a:r>
              <a:rPr lang="en-US" altLang="ko-KR" dirty="0"/>
              <a:t>Front-end</a:t>
            </a:r>
            <a:r>
              <a:rPr lang="ko-KR" altLang="en-US" dirty="0"/>
              <a:t>의 디자인 및 기능개발을 했고 </a:t>
            </a:r>
            <a:endParaRPr lang="en-US" altLang="ko-KR" dirty="0"/>
          </a:p>
          <a:p>
            <a:r>
              <a:rPr lang="ko-KR" altLang="en-US" dirty="0"/>
              <a:t>사이트에 넣을 수 있게 데이터를 수집하고 정리한 박성호 입니다 </a:t>
            </a:r>
            <a:r>
              <a:rPr lang="en-US" altLang="ko-KR" dirty="0">
                <a:sym typeface="Wingdings" panose="05000000000000000000" pitchFamily="2" charset="2"/>
              </a:rPr>
              <a:t></a:t>
            </a:r>
          </a:p>
          <a:p>
            <a:endParaRPr lang="en-US" altLang="ko-KR" dirty="0"/>
          </a:p>
          <a:p>
            <a:r>
              <a:rPr lang="ko-KR" altLang="en-US" dirty="0"/>
              <a:t>다음으로 </a:t>
            </a:r>
            <a:r>
              <a:rPr lang="en-US" altLang="ko-KR" dirty="0"/>
              <a:t>React</a:t>
            </a:r>
            <a:r>
              <a:rPr lang="ko-KR" altLang="en-US" dirty="0"/>
              <a:t>를 이용하여 </a:t>
            </a:r>
            <a:r>
              <a:rPr lang="en-US" altLang="ko-KR" dirty="0"/>
              <a:t>Map </a:t>
            </a:r>
            <a:r>
              <a:rPr lang="ko-KR" altLang="en-US" dirty="0"/>
              <a:t>부분의 </a:t>
            </a:r>
            <a:r>
              <a:rPr lang="en-US" altLang="ko-KR" dirty="0"/>
              <a:t>Front-end</a:t>
            </a:r>
            <a:r>
              <a:rPr lang="ko-KR" altLang="en-US" dirty="0"/>
              <a:t>를 개발하고 건물</a:t>
            </a:r>
            <a:r>
              <a:rPr lang="en-US" altLang="ko-KR" dirty="0"/>
              <a:t>, </a:t>
            </a:r>
            <a:r>
              <a:rPr lang="ko-KR" altLang="en-US" dirty="0"/>
              <a:t>주소 및 </a:t>
            </a:r>
            <a:r>
              <a:rPr lang="en-US" altLang="ko-KR" dirty="0"/>
              <a:t>GPS</a:t>
            </a:r>
            <a:r>
              <a:rPr lang="ko-KR" altLang="en-US" dirty="0"/>
              <a:t>를 이용하여 현재 위치 검색기능과 출발지</a:t>
            </a:r>
            <a:r>
              <a:rPr lang="en-US" altLang="ko-KR" dirty="0"/>
              <a:t>, </a:t>
            </a:r>
            <a:r>
              <a:rPr lang="ko-KR" altLang="en-US" dirty="0"/>
              <a:t>목적지의 경로와 시간계산이 가능하도록</a:t>
            </a:r>
            <a:endParaRPr lang="en-US" altLang="ko-KR" dirty="0"/>
          </a:p>
          <a:p>
            <a:r>
              <a:rPr lang="ko-KR" altLang="en-US" dirty="0"/>
              <a:t>지도를 개발한 </a:t>
            </a:r>
            <a:r>
              <a:rPr lang="en-US" altLang="ko-KR" dirty="0"/>
              <a:t>IT</a:t>
            </a:r>
            <a:r>
              <a:rPr lang="ko-KR" altLang="en-US" dirty="0"/>
              <a:t>계의 떠오르는 별</a:t>
            </a:r>
            <a:r>
              <a:rPr lang="en-US" altLang="ko-KR" dirty="0"/>
              <a:t>!</a:t>
            </a:r>
            <a:r>
              <a:rPr lang="ko-KR" altLang="en-US" dirty="0"/>
              <a:t> 괴물 신입</a:t>
            </a:r>
            <a:r>
              <a:rPr lang="en-US" altLang="ko-KR" dirty="0"/>
              <a:t>!</a:t>
            </a:r>
            <a:r>
              <a:rPr lang="ko-KR" altLang="en-US" dirty="0"/>
              <a:t> 윤현영 팀원을 소개하겠습니다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마지막으로 </a:t>
            </a:r>
            <a:r>
              <a:rPr lang="ko-KR" altLang="en-US" dirty="0" err="1"/>
              <a:t>디장고</a:t>
            </a:r>
            <a:r>
              <a:rPr lang="ko-KR" altLang="en-US" dirty="0"/>
              <a:t> </a:t>
            </a:r>
            <a:r>
              <a:rPr lang="ko-KR" altLang="en-US" dirty="0" err="1"/>
              <a:t>레스트</a:t>
            </a:r>
            <a:r>
              <a:rPr lang="ko-KR" altLang="en-US" dirty="0"/>
              <a:t> 프레임워크를 이용하여 </a:t>
            </a:r>
            <a:r>
              <a:rPr lang="en-US" altLang="ko-KR" dirty="0"/>
              <a:t>Back-end</a:t>
            </a:r>
            <a:r>
              <a:rPr lang="ko-KR" altLang="en-US" dirty="0"/>
              <a:t>를 구성하고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Cloud, ubuntu, MariaDB,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gunicorn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nginx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를 활용하여 서비스 인프라를 구축하시고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!</a:t>
            </a:r>
          </a:p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데이터 처리와 프로젝트 관리까지 완벽하게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이뤄내신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!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역시 경력자는 경력자다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그쵸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? #import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의 빛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안길환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팀원을 소개하겠습니다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endParaRPr lang="en-US" altLang="ko-KR" dirty="0"/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990B4AAC-741A-47FC-AB07-9F8CC13D84D1}" type="slidenum">
              <a:rPr lang="ko-KR" altLang="en-US" smtClean="0"/>
              <a:pPr lvl="0">
                <a:defRPr/>
              </a:pPr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980014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API </a:t>
            </a:r>
            <a:r>
              <a:rPr lang="ko-KR" altLang="en-US" dirty="0"/>
              <a:t>서비스를 관리하기 쉽게 관리자 페이지도 만들었습니다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en-US" altLang="ko-KR" dirty="0"/>
              <a:t>API </a:t>
            </a:r>
            <a:r>
              <a:rPr lang="ko-KR" altLang="en-US" dirty="0"/>
              <a:t>데이터는 </a:t>
            </a:r>
            <a:r>
              <a:rPr lang="en-US" altLang="ko-KR" dirty="0"/>
              <a:t>DB</a:t>
            </a:r>
            <a:r>
              <a:rPr lang="ko-KR" altLang="en-US" dirty="0"/>
              <a:t>를 직접 컨트롤하지 않아도 관리자 페이지에서 모든 데이터를 관리 할 수 있습니다</a:t>
            </a:r>
            <a:r>
              <a:rPr lang="en-US" altLang="ko-KR" dirty="0"/>
              <a:t>.(</a:t>
            </a:r>
            <a:r>
              <a:rPr lang="ko-KR" altLang="en-US" dirty="0" err="1"/>
              <a:t>넘어감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990B4AAC-741A-47FC-AB07-9F8CC13D84D1}" type="slidenum">
              <a:rPr lang="ko-KR" altLang="en-US" smtClean="0"/>
              <a:pPr lvl="0">
                <a:defRPr/>
              </a:pPr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499673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프로젝트의 핵심 기능 중 하나인 지도 기능 구현 내용 입니다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주요 기능으로는 마킹</a:t>
            </a:r>
            <a:r>
              <a:rPr lang="en-US" altLang="ko-KR" dirty="0"/>
              <a:t>, </a:t>
            </a:r>
            <a:r>
              <a:rPr lang="ko-KR" altLang="en-US" dirty="0"/>
              <a:t>경로탐색</a:t>
            </a:r>
            <a:r>
              <a:rPr lang="en-US" altLang="ko-KR" dirty="0"/>
              <a:t>, </a:t>
            </a:r>
            <a:r>
              <a:rPr lang="ko-KR" altLang="en-US" dirty="0"/>
              <a:t>검색이며 </a:t>
            </a:r>
            <a:r>
              <a:rPr lang="en-US" altLang="ko-KR" dirty="0"/>
              <a:t>GPS</a:t>
            </a:r>
            <a:r>
              <a:rPr lang="ko-KR" altLang="en-US" dirty="0"/>
              <a:t>를 활용하여 현재 위치를 자동으로 설정합니다</a:t>
            </a:r>
            <a:r>
              <a:rPr lang="en-US" altLang="ko-KR" dirty="0"/>
              <a:t>. (</a:t>
            </a:r>
            <a:r>
              <a:rPr lang="ko-KR" altLang="en-US" dirty="0" err="1"/>
              <a:t>넘어감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990B4AAC-741A-47FC-AB07-9F8CC13D84D1}" type="slidenum">
              <a:rPr lang="ko-KR" altLang="en-US" smtClean="0"/>
              <a:pPr lvl="0">
                <a:defRPr/>
              </a:pPr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438913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Safenote</a:t>
            </a:r>
            <a:r>
              <a:rPr lang="ko-KR" altLang="en-US" dirty="0"/>
              <a:t>의 웹페이지 화면을 </a:t>
            </a:r>
            <a:r>
              <a:rPr lang="ko-KR" altLang="en-US" dirty="0" err="1"/>
              <a:t>설명드리겠습니다</a:t>
            </a:r>
            <a:r>
              <a:rPr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990B4AAC-741A-47FC-AB07-9F8CC13D84D1}" type="slidenum">
              <a:rPr lang="ko-KR" altLang="en-US" smtClean="0"/>
              <a:pPr lvl="0">
                <a:defRPr/>
              </a:pPr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276327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서비스 구현을 하기 위한 기반이 되는 인프라작업도 입니다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en-US" altLang="ko-KR" dirty="0"/>
              <a:t>DRF,</a:t>
            </a:r>
            <a:r>
              <a:rPr lang="ko-KR" altLang="en-US" dirty="0"/>
              <a:t> 마리아</a:t>
            </a:r>
            <a:r>
              <a:rPr lang="en-US" altLang="ko-KR" dirty="0"/>
              <a:t>DB</a:t>
            </a:r>
            <a:r>
              <a:rPr lang="ko-KR" altLang="en-US" dirty="0"/>
              <a:t>를 이용하여 </a:t>
            </a:r>
            <a:r>
              <a:rPr lang="en-US" altLang="ko-KR" dirty="0"/>
              <a:t>API </a:t>
            </a:r>
            <a:r>
              <a:rPr lang="ko-KR" altLang="en-US" dirty="0"/>
              <a:t>서비스를 구성하고 </a:t>
            </a:r>
            <a:r>
              <a:rPr lang="ko-KR" altLang="en-US" dirty="0" err="1"/>
              <a:t>리액트를</a:t>
            </a:r>
            <a:r>
              <a:rPr lang="ko-KR" altLang="en-US" dirty="0"/>
              <a:t> 활용하여 웹페이지를 완성하였습니다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en-US" altLang="ko-KR" dirty="0"/>
              <a:t>API</a:t>
            </a:r>
            <a:r>
              <a:rPr lang="ko-KR" altLang="en-US" dirty="0"/>
              <a:t>서비스는 </a:t>
            </a:r>
            <a:r>
              <a:rPr lang="ko-KR" altLang="en-US" dirty="0" err="1"/>
              <a:t>유니콘</a:t>
            </a:r>
            <a:r>
              <a:rPr lang="ko-KR" altLang="en-US" dirty="0"/>
              <a:t> </a:t>
            </a:r>
            <a:r>
              <a:rPr lang="ko-KR" altLang="en-US" dirty="0" err="1"/>
              <a:t>앱서버와</a:t>
            </a:r>
            <a:r>
              <a:rPr lang="ko-KR" altLang="en-US" dirty="0"/>
              <a:t> </a:t>
            </a:r>
            <a:r>
              <a:rPr lang="ko-KR" altLang="en-US" dirty="0" err="1"/>
              <a:t>엔진엑스를</a:t>
            </a:r>
            <a:r>
              <a:rPr lang="ko-KR" altLang="en-US" dirty="0"/>
              <a:t> 통해 서비스되고 웹페이지는 </a:t>
            </a:r>
            <a:r>
              <a:rPr lang="ko-KR" altLang="en-US" dirty="0" err="1"/>
              <a:t>엔진엑스를</a:t>
            </a:r>
            <a:r>
              <a:rPr lang="ko-KR" altLang="en-US" dirty="0"/>
              <a:t> 통해 서비스가 됩니다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이 두가지 서비스는 우분투</a:t>
            </a:r>
            <a:r>
              <a:rPr lang="en-US" altLang="ko-KR" dirty="0" err="1"/>
              <a:t>os</a:t>
            </a:r>
            <a:r>
              <a:rPr lang="en-US" altLang="ko-KR" dirty="0"/>
              <a:t> </a:t>
            </a:r>
            <a:r>
              <a:rPr lang="ko-KR" altLang="en-US" dirty="0"/>
              <a:t>환경에서 동작하며 </a:t>
            </a:r>
            <a:endParaRPr lang="en-US" altLang="ko-KR" dirty="0"/>
          </a:p>
          <a:p>
            <a:r>
              <a:rPr lang="ko-KR" altLang="en-US" dirty="0"/>
              <a:t>우분투는 오라클 클라우드의 가상환경에서 동작하게 됩니다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사용자는 실제로 </a:t>
            </a:r>
            <a:r>
              <a:rPr lang="en-US" altLang="ko-KR" dirty="0"/>
              <a:t>IP</a:t>
            </a:r>
            <a:r>
              <a:rPr lang="ko-KR" altLang="en-US" dirty="0"/>
              <a:t>가 아닌 </a:t>
            </a:r>
            <a:r>
              <a:rPr lang="en-US" altLang="ko-KR" dirty="0" err="1"/>
              <a:t>url</a:t>
            </a:r>
            <a:r>
              <a:rPr lang="ko-KR" altLang="en-US" dirty="0"/>
              <a:t>을 통해 접속하며 </a:t>
            </a:r>
            <a:r>
              <a:rPr lang="en-US" altLang="ko-KR" dirty="0" err="1"/>
              <a:t>ssl</a:t>
            </a:r>
            <a:r>
              <a:rPr lang="en-US" altLang="ko-KR" dirty="0"/>
              <a:t> </a:t>
            </a:r>
            <a:r>
              <a:rPr lang="ko-KR" altLang="en-US" dirty="0"/>
              <a:t>인증을 통해 </a:t>
            </a:r>
            <a:r>
              <a:rPr lang="en-US" altLang="ko-KR" dirty="0"/>
              <a:t>https </a:t>
            </a:r>
            <a:r>
              <a:rPr lang="ko-KR" altLang="en-US" dirty="0"/>
              <a:t>방식으로 서비스를 이용하게 됩니다</a:t>
            </a:r>
            <a:r>
              <a:rPr lang="en-US" altLang="ko-KR" dirty="0"/>
              <a:t>.(</a:t>
            </a:r>
            <a:r>
              <a:rPr lang="ko-KR" altLang="en-US" dirty="0" err="1"/>
              <a:t>넘어감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990B4AAC-741A-47FC-AB07-9F8CC13D84D1}" type="slidenum">
              <a:rPr lang="ko-KR" altLang="en-US" smtClean="0"/>
              <a:pPr lvl="0">
                <a:defRPr/>
              </a:pPr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466946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이렇게 완성된 </a:t>
            </a:r>
            <a:r>
              <a:rPr lang="en-US" altLang="ko-KR" dirty="0" err="1"/>
              <a:t>Safenote</a:t>
            </a:r>
            <a:r>
              <a:rPr lang="ko-KR" altLang="en-US" dirty="0"/>
              <a:t>는 </a:t>
            </a:r>
            <a:r>
              <a:rPr lang="en-US" altLang="ko-KR" dirty="0" err="1"/>
              <a:t>github</a:t>
            </a:r>
            <a:r>
              <a:rPr lang="en-US" altLang="ko-KR" dirty="0"/>
              <a:t>,</a:t>
            </a:r>
            <a:r>
              <a:rPr lang="ko-KR" altLang="en-US" dirty="0"/>
              <a:t> 서버와의 </a:t>
            </a:r>
            <a:r>
              <a:rPr lang="en-US" altLang="ko-KR" dirty="0" err="1"/>
              <a:t>scp</a:t>
            </a:r>
            <a:r>
              <a:rPr lang="ko-KR" altLang="en-US" dirty="0"/>
              <a:t>통신으로 버전관리를 하게 됩니다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990B4AAC-741A-47FC-AB07-9F8CC13D84D1}" type="slidenum">
              <a:rPr lang="ko-KR" altLang="en-US" smtClean="0"/>
              <a:pPr lvl="0">
                <a:defRPr/>
              </a:pPr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551131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전체적인 프로젝트 기간은 </a:t>
            </a:r>
            <a:r>
              <a:rPr lang="en-US" altLang="ko-KR" dirty="0"/>
              <a:t>6</a:t>
            </a:r>
            <a:r>
              <a:rPr lang="ko-KR" altLang="en-US" dirty="0"/>
              <a:t>주였으며 웹사이트 구현에 많은 시간이 소요되었습니다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990B4AAC-741A-47FC-AB07-9F8CC13D84D1}" type="slidenum">
              <a:rPr lang="ko-KR" altLang="en-US" smtClean="0"/>
              <a:pPr lvl="0">
                <a:defRPr/>
              </a:pPr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442215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다음으로는 프로젝트의 세부일정 및 업무분장에 의한 </a:t>
            </a:r>
            <a:r>
              <a:rPr lang="ko-KR" altLang="en-US" dirty="0" err="1"/>
              <a:t>간트차트</a:t>
            </a:r>
            <a:r>
              <a:rPr lang="ko-KR" altLang="en-US" dirty="0"/>
              <a:t> 입니다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990B4AAC-741A-47FC-AB07-9F8CC13D84D1}" type="slidenum">
              <a:rPr lang="ko-KR" altLang="en-US" smtClean="0"/>
              <a:pPr lvl="0">
                <a:defRPr/>
              </a:pPr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580988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앞에서 말씀드린 일정은 </a:t>
            </a:r>
            <a:r>
              <a:rPr lang="ko-KR" altLang="en-US" dirty="0" err="1"/>
              <a:t>트렐로를</a:t>
            </a:r>
            <a:r>
              <a:rPr lang="ko-KR" altLang="en-US" dirty="0"/>
              <a:t> 이용하여 관리했습니다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990B4AAC-741A-47FC-AB07-9F8CC13D84D1}" type="slidenum">
              <a:rPr lang="ko-KR" altLang="en-US" smtClean="0"/>
              <a:pPr lvl="0">
                <a:defRPr/>
              </a:pPr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466591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사용된 기술입니다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개발환경은 </a:t>
            </a:r>
            <a:r>
              <a:rPr lang="en-US" altLang="ko-KR" dirty="0"/>
              <a:t>DRF</a:t>
            </a:r>
            <a:r>
              <a:rPr lang="ko-KR" altLang="en-US" dirty="0"/>
              <a:t>를 이용하고 서비스를 </a:t>
            </a:r>
            <a:r>
              <a:rPr lang="ko-KR" altLang="en-US" dirty="0" err="1"/>
              <a:t>올리기위해</a:t>
            </a:r>
            <a:r>
              <a:rPr lang="ko-KR" altLang="en-US" dirty="0"/>
              <a:t> 각종 서버를 활용했습니다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en-US" altLang="ko-KR" dirty="0" err="1"/>
              <a:t>Fron</a:t>
            </a:r>
            <a:r>
              <a:rPr lang="en-US" altLang="ko-KR" dirty="0"/>
              <a:t>-end</a:t>
            </a:r>
            <a:r>
              <a:rPr lang="ko-KR" altLang="en-US" dirty="0"/>
              <a:t>는 자바스크립트 기반의 </a:t>
            </a:r>
            <a:r>
              <a:rPr lang="ko-KR" altLang="en-US" dirty="0" err="1"/>
              <a:t>리액트를</a:t>
            </a:r>
            <a:r>
              <a:rPr lang="ko-KR" altLang="en-US" dirty="0"/>
              <a:t> 이용하였고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데이터는 공공데이터 포털</a:t>
            </a:r>
            <a:r>
              <a:rPr lang="en-US" altLang="ko-KR" dirty="0"/>
              <a:t>,</a:t>
            </a:r>
            <a:r>
              <a:rPr lang="ko-KR" altLang="en-US" dirty="0"/>
              <a:t> 지도는 구글 맵 </a:t>
            </a:r>
            <a:r>
              <a:rPr lang="en-US" altLang="ko-KR" dirty="0"/>
              <a:t>API</a:t>
            </a:r>
            <a:r>
              <a:rPr lang="ko-KR" altLang="en-US" dirty="0"/>
              <a:t>를 이용하였고 </a:t>
            </a:r>
            <a:endParaRPr lang="en-US" altLang="ko-KR" dirty="0"/>
          </a:p>
          <a:p>
            <a:r>
              <a:rPr lang="ko-KR" altLang="en-US" dirty="0"/>
              <a:t>지도 서비스를 원활히 하기 위해 </a:t>
            </a:r>
            <a:r>
              <a:rPr lang="en-US" altLang="ko-KR" dirty="0" err="1"/>
              <a:t>ssl</a:t>
            </a:r>
            <a:r>
              <a:rPr lang="en-US" altLang="ko-KR" dirty="0"/>
              <a:t> </a:t>
            </a:r>
            <a:r>
              <a:rPr lang="ko-KR" altLang="en-US" dirty="0"/>
              <a:t>인증서를 이용해서 </a:t>
            </a:r>
            <a:r>
              <a:rPr lang="en-US" altLang="ko-KR" dirty="0"/>
              <a:t>https </a:t>
            </a:r>
            <a:r>
              <a:rPr lang="ko-KR" altLang="en-US" dirty="0"/>
              <a:t>방식을 활용하였습니다</a:t>
            </a:r>
            <a:r>
              <a:rPr lang="en-US" altLang="ko-KR" dirty="0"/>
              <a:t>. 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990B4AAC-741A-47FC-AB07-9F8CC13D84D1}" type="slidenum">
              <a:rPr lang="ko-KR" altLang="en-US" smtClean="0"/>
              <a:pPr lvl="0">
                <a:defRPr/>
              </a:pPr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838264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990B4AAC-741A-47FC-AB07-9F8CC13D84D1}" type="slidenum">
              <a:rPr lang="en-US" altLang="en-US"/>
              <a:pPr lvl="0">
                <a:defRPr/>
              </a:pPr>
              <a:t>36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754680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다음으로 목차입니다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첫 주제를 보기 전에 질문 한가지 드리도록 하겠습니다</a:t>
            </a:r>
            <a:r>
              <a:rPr lang="en-US" altLang="ko-KR" dirty="0"/>
              <a:t>. (</a:t>
            </a:r>
            <a:r>
              <a:rPr lang="ko-KR" altLang="en-US" dirty="0"/>
              <a:t>집중 </a:t>
            </a:r>
            <a:r>
              <a:rPr lang="ko-KR" altLang="en-US" dirty="0" err="1"/>
              <a:t>안하는</a:t>
            </a:r>
            <a:r>
              <a:rPr lang="ko-KR" altLang="en-US" dirty="0"/>
              <a:t> 사람</a:t>
            </a:r>
            <a:r>
              <a:rPr lang="en-US" altLang="ko-KR" dirty="0"/>
              <a:t>) </a:t>
            </a:r>
          </a:p>
          <a:p>
            <a:r>
              <a:rPr lang="ko-KR" altLang="en-US" dirty="0"/>
              <a:t>코로나 상황이 끝나면 무엇을 가장 먼저 하고 싶으십니까</a:t>
            </a:r>
            <a:r>
              <a:rPr lang="en-US" altLang="ko-KR" dirty="0"/>
              <a:t>? (</a:t>
            </a:r>
            <a:r>
              <a:rPr lang="ko-KR" altLang="en-US" dirty="0"/>
              <a:t>원하는 답 나올 때 까지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답 나오면 화면 넘어가며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그렇습니다</a:t>
            </a:r>
            <a:r>
              <a:rPr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990B4AAC-741A-47FC-AB07-9F8CC13D84D1}" type="slidenum">
              <a:rPr lang="ko-KR" altLang="en-US" smtClean="0"/>
              <a:pPr lvl="0">
                <a:defRPr/>
              </a:pPr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007275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990B4AAC-741A-47FC-AB07-9F8CC13D84D1}" type="slidenum">
              <a:rPr lang="en-US" altLang="en-US"/>
              <a:pPr lvl="0">
                <a:defRPr/>
              </a:pPr>
              <a:t>37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코로나 상황이 끝나면 많은 이들이 해외여행을 가고 싶어하고 있습니다</a:t>
            </a:r>
            <a:r>
              <a:rPr lang="en-US" altLang="ko-KR" dirty="0"/>
              <a:t>. (</a:t>
            </a:r>
            <a:r>
              <a:rPr lang="ko-KR" altLang="en-US" dirty="0"/>
              <a:t>넘어가며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990B4AAC-741A-47FC-AB07-9F8CC13D84D1}" type="slidenum">
              <a:rPr lang="ko-KR" altLang="en-US" smtClean="0"/>
              <a:pPr lvl="0">
                <a:defRPr/>
              </a:pPr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81988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 자료는 법무부에서 출입국 통계를 낸 것입니다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년도가 지나면 지날 수록 출국자가 </a:t>
            </a:r>
            <a:r>
              <a:rPr lang="ko-KR" altLang="en-US" dirty="0" err="1"/>
              <a:t>꾸</a:t>
            </a:r>
            <a:r>
              <a:rPr lang="en-US" altLang="ko-KR" dirty="0"/>
              <a:t>!~</a:t>
            </a:r>
            <a:r>
              <a:rPr lang="ko-KR" altLang="en-US" dirty="0" err="1"/>
              <a:t>준히</a:t>
            </a:r>
            <a:r>
              <a:rPr lang="ko-KR" altLang="en-US" dirty="0"/>
              <a:t> 증가하고 있는 것을 보실 수 있습니다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이때 </a:t>
            </a:r>
            <a:r>
              <a:rPr lang="en-US" altLang="ko-KR" dirty="0"/>
              <a:t>#import</a:t>
            </a:r>
            <a:r>
              <a:rPr lang="ko-KR" altLang="en-US" dirty="0"/>
              <a:t>팀의 역사가 시작됐습니다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en-US" altLang="ko-KR" dirty="0"/>
              <a:t>‘</a:t>
            </a:r>
            <a:r>
              <a:rPr lang="ko-KR" altLang="en-US" dirty="0"/>
              <a:t>해외다</a:t>
            </a:r>
            <a:r>
              <a:rPr lang="en-US" altLang="ko-KR" dirty="0"/>
              <a:t>, </a:t>
            </a:r>
            <a:r>
              <a:rPr lang="ko-KR" altLang="en-US" dirty="0"/>
              <a:t>우리의 주제는 해외로 잡아야 한다</a:t>
            </a:r>
            <a:r>
              <a:rPr lang="en-US" altLang="ko-KR" dirty="0"/>
              <a:t>.’</a:t>
            </a:r>
          </a:p>
          <a:p>
            <a:endParaRPr lang="en-US" altLang="ko-KR" dirty="0"/>
          </a:p>
          <a:p>
            <a:r>
              <a:rPr lang="ko-KR" altLang="en-US" dirty="0"/>
              <a:t>지금은 코로나 때문에 잠시 출국자 수가 감소 했지만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백신 개발 이후 증가 할 것 이라고 판단</a:t>
            </a:r>
            <a:r>
              <a:rPr lang="en-US" altLang="ko-KR" dirty="0"/>
              <a:t>, </a:t>
            </a:r>
            <a:r>
              <a:rPr lang="ko-KR" altLang="en-US" dirty="0"/>
              <a:t>출국자가 증가 할 때 </a:t>
            </a:r>
            <a:endParaRPr lang="en-US" altLang="ko-KR" dirty="0"/>
          </a:p>
          <a:p>
            <a:r>
              <a:rPr lang="ko-KR" altLang="en-US" dirty="0"/>
              <a:t>그들에게 도움을 줄 수 있는 사이트를 만들기로 했습니다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그러면 해외에서 맞닥뜨릴 수 있는 위급상황에는 어떤 것이 있을까요</a:t>
            </a:r>
            <a:r>
              <a:rPr lang="en-US" altLang="ko-KR" dirty="0"/>
              <a:t>? (</a:t>
            </a:r>
            <a:r>
              <a:rPr lang="ko-KR" altLang="en-US" dirty="0"/>
              <a:t>대답 기다렸다가 </a:t>
            </a:r>
            <a:r>
              <a:rPr lang="ko-KR" altLang="en-US" dirty="0" err="1"/>
              <a:t>넘어감</a:t>
            </a:r>
            <a:r>
              <a:rPr lang="en-US" altLang="ko-KR" dirty="0"/>
              <a:t>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990B4AAC-741A-47FC-AB07-9F8CC13D84D1}" type="slidenum">
              <a:rPr lang="ko-KR" altLang="en-US" smtClean="0"/>
              <a:pPr lvl="0">
                <a:defRPr/>
              </a:pPr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23792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그렇습니다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도난</a:t>
            </a:r>
            <a:r>
              <a:rPr lang="en-US" altLang="ko-KR" dirty="0"/>
              <a:t>, </a:t>
            </a:r>
            <a:r>
              <a:rPr lang="ko-KR" altLang="en-US" dirty="0"/>
              <a:t>강도</a:t>
            </a:r>
            <a:r>
              <a:rPr lang="en-US" altLang="ko-KR" dirty="0"/>
              <a:t>, </a:t>
            </a:r>
            <a:r>
              <a:rPr lang="ko-KR" altLang="en-US" dirty="0"/>
              <a:t>교통사고</a:t>
            </a:r>
            <a:r>
              <a:rPr lang="en-US" altLang="ko-KR" dirty="0"/>
              <a:t>, </a:t>
            </a:r>
            <a:r>
              <a:rPr lang="ko-KR" altLang="en-US" dirty="0"/>
              <a:t>자연재해 등 해외에서 맞닥뜨릴 수 있는 위급 상황은 다양합니다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이때 어떻게 하면 우리가 만든 사이트가 도움이 될 수 있을까요</a:t>
            </a:r>
            <a:r>
              <a:rPr lang="en-US" altLang="ko-KR" dirty="0"/>
              <a:t>? </a:t>
            </a:r>
          </a:p>
          <a:p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잠시 침묵 뒤 </a:t>
            </a:r>
            <a:r>
              <a:rPr lang="ko-KR" altLang="en-US" dirty="0" err="1"/>
              <a:t>넘어감</a:t>
            </a:r>
            <a:r>
              <a:rPr lang="en-US" altLang="ko-KR" dirty="0"/>
              <a:t>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990B4AAC-741A-47FC-AB07-9F8CC13D84D1}" type="slidenum">
              <a:rPr lang="ko-KR" altLang="en-US" smtClean="0"/>
              <a:pPr lvl="0">
                <a:defRPr/>
              </a:pPr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25652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그래서 기존에 이런 서비스가 있는지 조사를 하고 개선해야 할 사항이 있는지 비교 분석을 한 뒤 </a:t>
            </a:r>
            <a:endParaRPr lang="en-US" altLang="ko-KR" dirty="0"/>
          </a:p>
          <a:p>
            <a:r>
              <a:rPr lang="ko-KR" altLang="en-US" dirty="0"/>
              <a:t>웹 페이지 스케치에 들어갔습니다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그리고 구현을 해서 서비스에 등록하는데 성공을 하게 됩니다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네</a:t>
            </a:r>
            <a:r>
              <a:rPr lang="en-US" altLang="ko-KR" dirty="0"/>
              <a:t>, </a:t>
            </a:r>
            <a:r>
              <a:rPr lang="ko-KR" altLang="en-US" dirty="0"/>
              <a:t>여러분들은 지금 </a:t>
            </a:r>
            <a:r>
              <a:rPr lang="en-US" altLang="ko-KR" dirty="0"/>
              <a:t>#import</a:t>
            </a:r>
            <a:r>
              <a:rPr lang="ko-KR" altLang="en-US" dirty="0"/>
              <a:t> 연대기를 듣고 계십니다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차근차근 보여드리도록 하겠습니다</a:t>
            </a:r>
            <a:r>
              <a:rPr lang="en-US" altLang="ko-KR" dirty="0"/>
              <a:t>. (</a:t>
            </a:r>
            <a:r>
              <a:rPr lang="ko-KR" altLang="en-US" dirty="0" err="1"/>
              <a:t>넘어감</a:t>
            </a:r>
            <a:r>
              <a:rPr lang="en-US" altLang="ko-KR" dirty="0"/>
              <a:t>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990B4AAC-741A-47FC-AB07-9F8CC13D84D1}" type="slidenum">
              <a:rPr lang="ko-KR" altLang="en-US" smtClean="0"/>
              <a:pPr lvl="0">
                <a:defRPr/>
              </a:pPr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88550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#~ </a:t>
            </a:r>
            <a:r>
              <a:rPr lang="ko-KR" altLang="en-US" dirty="0"/>
              <a:t>을 검색해본 결과</a:t>
            </a:r>
            <a:r>
              <a:rPr lang="en-US" altLang="ko-KR" dirty="0"/>
              <a:t> (</a:t>
            </a:r>
            <a:r>
              <a:rPr lang="ko-KR" altLang="en-US" dirty="0" err="1"/>
              <a:t>넘어감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990B4AAC-741A-47FC-AB07-9F8CC13D84D1}" type="slidenum">
              <a:rPr lang="ko-KR" altLang="en-US" smtClean="0"/>
              <a:pPr lvl="0">
                <a:defRPr/>
              </a:pPr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6510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다음과 같이 외교부에서 운영하는 사이트를 찾을 수 있었습니다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방대한 자료가 있죠</a:t>
            </a:r>
            <a:r>
              <a:rPr lang="en-US" altLang="ko-KR" dirty="0"/>
              <a:t>?. (</a:t>
            </a:r>
            <a:r>
              <a:rPr lang="ko-KR" altLang="en-US" dirty="0" err="1"/>
              <a:t>넘어감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990B4AAC-741A-47FC-AB07-9F8CC13D84D1}" type="slidenum">
              <a:rPr lang="ko-KR" altLang="en-US" smtClean="0"/>
              <a:pPr lvl="0">
                <a:defRPr/>
              </a:pPr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40814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아시아경제 교육센터, 인공지능·빅데이터·클라우드 IT/SW분야 교육 강사 모집">
            <a:extLst>
              <a:ext uri="{FF2B5EF4-FFF2-40B4-BE49-F238E27FC236}">
                <a16:creationId xmlns:a16="http://schemas.microsoft.com/office/drawing/2014/main" id="{10E62606-4AD2-4080-80E1-E1A8742EE940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13" t="11305" r="13137" b="26345"/>
          <a:stretch/>
        </p:blipFill>
        <p:spPr bwMode="auto">
          <a:xfrm>
            <a:off x="360989" y="6633401"/>
            <a:ext cx="696245" cy="140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B3FA6592-CADA-40AB-881F-591164B04687}"/>
              </a:ext>
            </a:extLst>
          </p:cNvPr>
          <p:cNvSpPr/>
          <p:nvPr userDrawn="1"/>
        </p:nvSpPr>
        <p:spPr>
          <a:xfrm>
            <a:off x="6477000" y="6533686"/>
            <a:ext cx="2667000" cy="324314"/>
          </a:xfrm>
          <a:prstGeom prst="rect">
            <a:avLst/>
          </a:prstGeom>
        </p:spPr>
        <p:txBody>
          <a:bodyPr wrap="square" anchor="ctr">
            <a:no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525" b="0" kern="0" dirty="0">
                <a:solidFill>
                  <a:srgbClr val="353216"/>
                </a:solidFill>
              </a:rPr>
              <a:t>AWS </a:t>
            </a:r>
            <a:r>
              <a:rPr lang="ko-KR" altLang="en-US" sz="525" b="0" kern="0" dirty="0" err="1">
                <a:solidFill>
                  <a:srgbClr val="353216"/>
                </a:solidFill>
              </a:rPr>
              <a:t>클라우드기반</a:t>
            </a:r>
            <a:r>
              <a:rPr lang="ko-KR" altLang="en-US" sz="525" b="0" kern="0" dirty="0">
                <a:solidFill>
                  <a:srgbClr val="353216"/>
                </a:solidFill>
              </a:rPr>
              <a:t> 인공지능 웹 서비스 개발자 양성 과정     </a:t>
            </a:r>
            <a:r>
              <a:rPr lang="en-US" altLang="ko-KR" sz="525" b="0" kern="0" dirty="0">
                <a:solidFill>
                  <a:srgbClr val="353216"/>
                </a:solidFill>
              </a:rPr>
              <a:t>2020.7.27-12.03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90E57DE-97C3-4AEC-A05D-65D34A38F2AA}"/>
              </a:ext>
            </a:extLst>
          </p:cNvPr>
          <p:cNvSpPr/>
          <p:nvPr userDrawn="1"/>
        </p:nvSpPr>
        <p:spPr>
          <a:xfrm>
            <a:off x="0" y="6533686"/>
            <a:ext cx="9144000" cy="324314"/>
          </a:xfrm>
          <a:prstGeom prst="rect">
            <a:avLst/>
          </a:prstGeom>
        </p:spPr>
        <p:txBody>
          <a:bodyPr wrap="square" anchor="ctr">
            <a:no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525" b="0" kern="0" dirty="0">
                <a:solidFill>
                  <a:srgbClr val="353216"/>
                </a:solidFill>
                <a:latin typeface="+mn-lt"/>
                <a:ea typeface="+mn-ea"/>
                <a:cs typeface="+mn-cs"/>
              </a:rPr>
              <a:t>Team Project</a:t>
            </a:r>
            <a:r>
              <a:rPr lang="ko-KR" altLang="en-US" sz="525" b="0" kern="0" dirty="0">
                <a:solidFill>
                  <a:srgbClr val="353216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ko-KR" sz="525" b="0" kern="0" dirty="0">
                <a:solidFill>
                  <a:srgbClr val="353216"/>
                </a:solidFill>
                <a:latin typeface="+mn-lt"/>
                <a:ea typeface="+mn-ea"/>
                <a:cs typeface="+mn-cs"/>
              </a:rPr>
              <a:t>Presentation   </a:t>
            </a:r>
            <a:r>
              <a:rPr lang="en-US" altLang="ko-KR" sz="525" b="0" kern="0" dirty="0">
                <a:solidFill>
                  <a:srgbClr val="353216"/>
                </a:solidFill>
              </a:rPr>
              <a:t>2020.12.02</a:t>
            </a:r>
          </a:p>
        </p:txBody>
      </p:sp>
    </p:spTree>
    <p:extLst>
      <p:ext uri="{BB962C8B-B14F-4D97-AF65-F5344CB8AC3E}">
        <p14:creationId xmlns:p14="http://schemas.microsoft.com/office/powerpoint/2010/main" val="17210771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내용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아시아경제 교육센터, 인공지능·빅데이터·클라우드 IT/SW분야 교육 강사 모집">
            <a:extLst>
              <a:ext uri="{FF2B5EF4-FFF2-40B4-BE49-F238E27FC236}">
                <a16:creationId xmlns:a16="http://schemas.microsoft.com/office/drawing/2014/main" id="{B965BDC7-FF4C-4F59-AF37-97B9BC1F3397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13" t="11305" r="13137" b="26345"/>
          <a:stretch/>
        </p:blipFill>
        <p:spPr bwMode="auto">
          <a:xfrm>
            <a:off x="360989" y="6633401"/>
            <a:ext cx="696245" cy="140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7DF3BD99-293D-416B-BB4C-4C4E37B81A62}"/>
              </a:ext>
            </a:extLst>
          </p:cNvPr>
          <p:cNvSpPr/>
          <p:nvPr userDrawn="1"/>
        </p:nvSpPr>
        <p:spPr>
          <a:xfrm>
            <a:off x="6477000" y="6533686"/>
            <a:ext cx="2667000" cy="324314"/>
          </a:xfrm>
          <a:prstGeom prst="rect">
            <a:avLst/>
          </a:prstGeom>
        </p:spPr>
        <p:txBody>
          <a:bodyPr wrap="square" anchor="ctr">
            <a:no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525" b="0" kern="0" dirty="0">
                <a:solidFill>
                  <a:srgbClr val="353216"/>
                </a:solidFill>
              </a:rPr>
              <a:t>AWS </a:t>
            </a:r>
            <a:r>
              <a:rPr lang="ko-KR" altLang="en-US" sz="525" b="0" kern="0" dirty="0" err="1">
                <a:solidFill>
                  <a:srgbClr val="353216"/>
                </a:solidFill>
              </a:rPr>
              <a:t>클라우드기반</a:t>
            </a:r>
            <a:r>
              <a:rPr lang="ko-KR" altLang="en-US" sz="525" b="0" kern="0" dirty="0">
                <a:solidFill>
                  <a:srgbClr val="353216"/>
                </a:solidFill>
              </a:rPr>
              <a:t> 인공지능 웹 서비스 개발자 양성 과정     </a:t>
            </a:r>
            <a:r>
              <a:rPr lang="en-US" altLang="ko-KR" sz="525" b="0" kern="0" dirty="0">
                <a:solidFill>
                  <a:srgbClr val="353216"/>
                </a:solidFill>
              </a:rPr>
              <a:t>2020.7.27-12.03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200E587-40C2-4734-B7B0-5A815C8F623C}"/>
              </a:ext>
            </a:extLst>
          </p:cNvPr>
          <p:cNvSpPr/>
          <p:nvPr userDrawn="1"/>
        </p:nvSpPr>
        <p:spPr>
          <a:xfrm>
            <a:off x="0" y="6533686"/>
            <a:ext cx="9144000" cy="324314"/>
          </a:xfrm>
          <a:prstGeom prst="rect">
            <a:avLst/>
          </a:prstGeom>
        </p:spPr>
        <p:txBody>
          <a:bodyPr wrap="square" anchor="ctr">
            <a:no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525" b="0" kern="0" dirty="0">
                <a:solidFill>
                  <a:srgbClr val="353216"/>
                </a:solidFill>
                <a:latin typeface="+mn-lt"/>
                <a:ea typeface="+mn-ea"/>
                <a:cs typeface="+mn-cs"/>
              </a:rPr>
              <a:t>Team Project</a:t>
            </a:r>
            <a:r>
              <a:rPr lang="ko-KR" altLang="en-US" sz="525" b="0" kern="0" dirty="0">
                <a:solidFill>
                  <a:srgbClr val="353216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ko-KR" sz="525" b="0" kern="0" dirty="0">
                <a:solidFill>
                  <a:srgbClr val="353216"/>
                </a:solidFill>
                <a:latin typeface="+mn-lt"/>
                <a:ea typeface="+mn-ea"/>
                <a:cs typeface="+mn-cs"/>
              </a:rPr>
              <a:t>Presentation   </a:t>
            </a:r>
            <a:r>
              <a:rPr lang="en-US" altLang="ko-KR" sz="525" b="0" kern="0" dirty="0">
                <a:solidFill>
                  <a:srgbClr val="353216"/>
                </a:solidFill>
              </a:rPr>
              <a:t>2020.12.02</a:t>
            </a:r>
          </a:p>
        </p:txBody>
      </p:sp>
    </p:spTree>
    <p:extLst>
      <p:ext uri="{BB962C8B-B14F-4D97-AF65-F5344CB8AC3E}">
        <p14:creationId xmlns:p14="http://schemas.microsoft.com/office/powerpoint/2010/main" val="32710989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용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 descr="아시아경제 교육센터, 인공지능·빅데이터·클라우드 IT/SW분야 교육 강사 모집">
            <a:extLst>
              <a:ext uri="{FF2B5EF4-FFF2-40B4-BE49-F238E27FC236}">
                <a16:creationId xmlns:a16="http://schemas.microsoft.com/office/drawing/2014/main" id="{58DF645F-402C-463F-A4C6-D277EB9C659E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13" t="11305" r="13137" b="26345"/>
          <a:stretch/>
        </p:blipFill>
        <p:spPr bwMode="auto">
          <a:xfrm>
            <a:off x="360989" y="6633401"/>
            <a:ext cx="696245" cy="140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3C337EEB-F6AA-4002-BA3E-245195AE52FC}"/>
              </a:ext>
            </a:extLst>
          </p:cNvPr>
          <p:cNvSpPr/>
          <p:nvPr userDrawn="1"/>
        </p:nvSpPr>
        <p:spPr>
          <a:xfrm>
            <a:off x="6477000" y="6533686"/>
            <a:ext cx="2667000" cy="324314"/>
          </a:xfrm>
          <a:prstGeom prst="rect">
            <a:avLst/>
          </a:prstGeom>
        </p:spPr>
        <p:txBody>
          <a:bodyPr wrap="square" anchor="ctr">
            <a:no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525" b="0" kern="0" dirty="0">
                <a:solidFill>
                  <a:srgbClr val="353216"/>
                </a:solidFill>
              </a:rPr>
              <a:t>AWS </a:t>
            </a:r>
            <a:r>
              <a:rPr lang="ko-KR" altLang="en-US" sz="525" b="0" kern="0" dirty="0" err="1">
                <a:solidFill>
                  <a:srgbClr val="353216"/>
                </a:solidFill>
              </a:rPr>
              <a:t>클라우드기반</a:t>
            </a:r>
            <a:r>
              <a:rPr lang="ko-KR" altLang="en-US" sz="525" b="0" kern="0" dirty="0">
                <a:solidFill>
                  <a:srgbClr val="353216"/>
                </a:solidFill>
              </a:rPr>
              <a:t> 인공지능 웹 서비스 개발자 양성 과정     </a:t>
            </a:r>
            <a:r>
              <a:rPr lang="en-US" altLang="ko-KR" sz="525" b="0" kern="0" dirty="0">
                <a:solidFill>
                  <a:srgbClr val="353216"/>
                </a:solidFill>
              </a:rPr>
              <a:t>2020.7.27-12.03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A01856B-00F8-4BF9-9517-68E36E7692D4}"/>
              </a:ext>
            </a:extLst>
          </p:cNvPr>
          <p:cNvSpPr/>
          <p:nvPr userDrawn="1"/>
        </p:nvSpPr>
        <p:spPr>
          <a:xfrm>
            <a:off x="0" y="6533686"/>
            <a:ext cx="9144000" cy="324314"/>
          </a:xfrm>
          <a:prstGeom prst="rect">
            <a:avLst/>
          </a:prstGeom>
        </p:spPr>
        <p:txBody>
          <a:bodyPr wrap="square" anchor="ctr">
            <a:no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525" b="0" kern="0" dirty="0">
                <a:solidFill>
                  <a:srgbClr val="353216"/>
                </a:solidFill>
                <a:latin typeface="+mn-lt"/>
                <a:ea typeface="+mn-ea"/>
                <a:cs typeface="+mn-cs"/>
              </a:rPr>
              <a:t>Team Project</a:t>
            </a:r>
            <a:r>
              <a:rPr lang="ko-KR" altLang="en-US" sz="525" b="0" kern="0" dirty="0">
                <a:solidFill>
                  <a:srgbClr val="353216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ko-KR" sz="525" b="0" kern="0" dirty="0">
                <a:solidFill>
                  <a:srgbClr val="353216"/>
                </a:solidFill>
                <a:latin typeface="+mn-lt"/>
                <a:ea typeface="+mn-ea"/>
                <a:cs typeface="+mn-cs"/>
              </a:rPr>
              <a:t>Presentation   </a:t>
            </a:r>
            <a:r>
              <a:rPr lang="en-US" altLang="ko-KR" sz="525" b="0" kern="0" dirty="0">
                <a:solidFill>
                  <a:srgbClr val="353216"/>
                </a:solidFill>
              </a:rPr>
              <a:t>2020.12.02</a:t>
            </a:r>
          </a:p>
        </p:txBody>
      </p:sp>
    </p:spTree>
    <p:extLst>
      <p:ext uri="{BB962C8B-B14F-4D97-AF65-F5344CB8AC3E}">
        <p14:creationId xmlns:p14="http://schemas.microsoft.com/office/powerpoint/2010/main" val="13730233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09A6ABD6-C6AD-4C81-8506-60896A5B50B2}"/>
              </a:ext>
            </a:extLst>
          </p:cNvPr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5E84856-9617-47CD-A111-0F746D3034F0}"/>
              </a:ext>
            </a:extLst>
          </p:cNvPr>
          <p:cNvSpPr/>
          <p:nvPr userDrawn="1"/>
        </p:nvSpPr>
        <p:spPr>
          <a:xfrm>
            <a:off x="0" y="6533686"/>
            <a:ext cx="9144000" cy="324314"/>
          </a:xfrm>
          <a:prstGeom prst="rect">
            <a:avLst/>
          </a:prstGeom>
          <a:solidFill>
            <a:schemeClr val="bg1"/>
          </a:solidFill>
        </p:spPr>
        <p:txBody>
          <a:bodyPr wrap="square" anchor="ctr">
            <a:no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525" b="0" kern="0" dirty="0">
                <a:solidFill>
                  <a:srgbClr val="353216"/>
                </a:solidFill>
                <a:latin typeface="+mn-lt"/>
                <a:ea typeface="+mn-ea"/>
                <a:cs typeface="+mn-cs"/>
              </a:rPr>
              <a:t>Team Project</a:t>
            </a:r>
            <a:r>
              <a:rPr lang="ko-KR" altLang="en-US" sz="525" b="0" kern="0" dirty="0">
                <a:solidFill>
                  <a:srgbClr val="353216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ko-KR" sz="525" b="0" kern="0" dirty="0">
                <a:solidFill>
                  <a:srgbClr val="353216"/>
                </a:solidFill>
                <a:latin typeface="+mn-lt"/>
                <a:ea typeface="+mn-ea"/>
                <a:cs typeface="+mn-cs"/>
              </a:rPr>
              <a:t>Presentation   </a:t>
            </a:r>
            <a:r>
              <a:rPr lang="en-US" altLang="ko-KR" sz="525" b="0" kern="0" dirty="0">
                <a:solidFill>
                  <a:srgbClr val="353216"/>
                </a:solidFill>
              </a:rPr>
              <a:t>2020.12.02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44263C1-28CA-4069-A888-58DE5CB90D5F}"/>
              </a:ext>
            </a:extLst>
          </p:cNvPr>
          <p:cNvSpPr/>
          <p:nvPr userDrawn="1"/>
        </p:nvSpPr>
        <p:spPr>
          <a:xfrm>
            <a:off x="6477000" y="6533686"/>
            <a:ext cx="2667000" cy="324314"/>
          </a:xfrm>
          <a:prstGeom prst="rect">
            <a:avLst/>
          </a:prstGeom>
          <a:solidFill>
            <a:schemeClr val="bg1"/>
          </a:solidFill>
        </p:spPr>
        <p:txBody>
          <a:bodyPr wrap="square" anchor="ctr">
            <a:no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525" b="0" kern="0" dirty="0">
                <a:solidFill>
                  <a:srgbClr val="353216"/>
                </a:solidFill>
              </a:rPr>
              <a:t>AWS </a:t>
            </a:r>
            <a:r>
              <a:rPr lang="ko-KR" altLang="en-US" sz="525" b="0" kern="0" dirty="0" err="1">
                <a:solidFill>
                  <a:srgbClr val="353216"/>
                </a:solidFill>
              </a:rPr>
              <a:t>클라우드기반</a:t>
            </a:r>
            <a:r>
              <a:rPr lang="ko-KR" altLang="en-US" sz="525" b="0" kern="0" dirty="0">
                <a:solidFill>
                  <a:srgbClr val="353216"/>
                </a:solidFill>
              </a:rPr>
              <a:t> 인공지능 웹 서비스 개발자 양성 과정     </a:t>
            </a:r>
            <a:r>
              <a:rPr lang="en-US" altLang="ko-KR" sz="525" b="0" kern="0" dirty="0">
                <a:solidFill>
                  <a:srgbClr val="353216"/>
                </a:solidFill>
              </a:rPr>
              <a:t>2020.7.27-12.03</a:t>
            </a:r>
          </a:p>
        </p:txBody>
      </p:sp>
      <p:pic>
        <p:nvPicPr>
          <p:cNvPr id="15" name="Picture 2" descr="아시아경제 교육센터, 인공지능·빅데이터·클라우드 IT/SW분야 교육 강사 모집">
            <a:extLst>
              <a:ext uri="{FF2B5EF4-FFF2-40B4-BE49-F238E27FC236}">
                <a16:creationId xmlns:a16="http://schemas.microsoft.com/office/drawing/2014/main" id="{38C6F378-175D-4F05-8E11-02B8F1B00BAC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13" t="11305" r="13137" b="26345"/>
          <a:stretch/>
        </p:blipFill>
        <p:spPr bwMode="auto">
          <a:xfrm>
            <a:off x="360989" y="6633401"/>
            <a:ext cx="696245" cy="140125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34139821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688645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0" r:id="rId3"/>
    <p:sldLayoutId id="2147483656" r:id="rId4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12" Type="http://schemas.openxmlformats.org/officeDocument/2006/relationships/image" Target="../media/image4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jpeg"/><Relationship Id="rId4" Type="http://schemas.openxmlformats.org/officeDocument/2006/relationships/image" Target="../media/image6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image" Target="../media/image73.pn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12" Type="http://schemas.openxmlformats.org/officeDocument/2006/relationships/image" Target="../media/image72.png"/><Relationship Id="rId2" Type="http://schemas.openxmlformats.org/officeDocument/2006/relationships/notesSlide" Target="../notesSlides/notesSlide23.xml"/><Relationship Id="rId16" Type="http://schemas.microsoft.com/office/2007/relationships/hdphoto" Target="../media/hdphoto1.wd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11" Type="http://schemas.openxmlformats.org/officeDocument/2006/relationships/image" Target="../media/image71.png"/><Relationship Id="rId5" Type="http://schemas.openxmlformats.org/officeDocument/2006/relationships/image" Target="../media/image65.png"/><Relationship Id="rId15" Type="http://schemas.openxmlformats.org/officeDocument/2006/relationships/image" Target="../media/image75.png"/><Relationship Id="rId10" Type="http://schemas.openxmlformats.org/officeDocument/2006/relationships/image" Target="../media/image70.png"/><Relationship Id="rId4" Type="http://schemas.openxmlformats.org/officeDocument/2006/relationships/image" Target="../media/image64.png"/><Relationship Id="rId9" Type="http://schemas.openxmlformats.org/officeDocument/2006/relationships/image" Target="../media/image69.png"/><Relationship Id="rId14" Type="http://schemas.openxmlformats.org/officeDocument/2006/relationships/image" Target="../media/image7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7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3.png"/><Relationship Id="rId4" Type="http://schemas.openxmlformats.org/officeDocument/2006/relationships/image" Target="../media/image7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chrome.google.com/webstore/detail/elegantt-the-leading-gant/jdongfcbejkjibhkbekkjcckophhjcjj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3.svg"/><Relationship Id="rId5" Type="http://schemas.openxmlformats.org/officeDocument/2006/relationships/image" Target="../media/image82.png"/><Relationship Id="rId4" Type="http://schemas.openxmlformats.org/officeDocument/2006/relationships/image" Target="../media/image81.sv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svg"/><Relationship Id="rId7" Type="http://schemas.openxmlformats.org/officeDocument/2006/relationships/image" Target="../media/image89.sv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8.png"/><Relationship Id="rId5" Type="http://schemas.openxmlformats.org/officeDocument/2006/relationships/image" Target="../media/image87.svg"/><Relationship Id="rId4" Type="http://schemas.openxmlformats.org/officeDocument/2006/relationships/image" Target="../media/image8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safenote.tk/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jp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40A9AF59-362C-4412-948B-DC2C356DEA69}"/>
              </a:ext>
            </a:extLst>
          </p:cNvPr>
          <p:cNvSpPr/>
          <p:nvPr/>
        </p:nvSpPr>
        <p:spPr>
          <a:xfrm>
            <a:off x="2" y="4547941"/>
            <a:ext cx="9143996" cy="3135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100" b="1" dirty="0">
                <a:solidFill>
                  <a:schemeClr val="tx2">
                    <a:lumMod val="75000"/>
                  </a:schemeClr>
                </a:solidFill>
              </a:rPr>
              <a:t>TEAM</a:t>
            </a:r>
            <a:r>
              <a:rPr lang="ko-KR" altLang="en-US" sz="1100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altLang="ko-KR" sz="1100" b="1" dirty="0">
                <a:solidFill>
                  <a:schemeClr val="tx2">
                    <a:lumMod val="75000"/>
                  </a:schemeClr>
                </a:solidFill>
              </a:rPr>
              <a:t>:</a:t>
            </a:r>
            <a:r>
              <a:rPr lang="ko-KR" altLang="en-US" sz="1100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altLang="ko-KR" sz="1100" b="1" dirty="0">
                <a:solidFill>
                  <a:schemeClr val="tx2">
                    <a:lumMod val="75000"/>
                  </a:schemeClr>
                </a:solidFill>
              </a:rPr>
              <a:t>#import  [</a:t>
            </a:r>
            <a:r>
              <a:rPr lang="ko-KR" altLang="en-US" sz="1100" b="1" dirty="0">
                <a:solidFill>
                  <a:schemeClr val="tx2">
                    <a:lumMod val="75000"/>
                  </a:schemeClr>
                </a:solidFill>
              </a:rPr>
              <a:t>박성호</a:t>
            </a:r>
            <a:r>
              <a:rPr lang="en-US" altLang="ko-KR" sz="1100" b="1" dirty="0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ko-KR" altLang="en-US" sz="1100" b="1" dirty="0">
                <a:solidFill>
                  <a:schemeClr val="tx2">
                    <a:lumMod val="75000"/>
                  </a:schemeClr>
                </a:solidFill>
              </a:rPr>
              <a:t>윤현영</a:t>
            </a:r>
            <a:r>
              <a:rPr lang="en-US" altLang="ko-KR" sz="1100" b="1" dirty="0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ko-KR" altLang="en-US" sz="1100" b="1" dirty="0" err="1">
                <a:solidFill>
                  <a:schemeClr val="tx2">
                    <a:lumMod val="75000"/>
                  </a:schemeClr>
                </a:solidFill>
              </a:rPr>
              <a:t>안길환</a:t>
            </a:r>
            <a:r>
              <a:rPr lang="en-US" altLang="ko-KR" sz="1100" b="1" dirty="0">
                <a:solidFill>
                  <a:schemeClr val="tx2">
                    <a:lumMod val="75000"/>
                  </a:schemeClr>
                </a:solidFill>
              </a:rPr>
              <a:t>]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41874AD-ADDA-4A90-BF90-CA074CF34A0B}"/>
              </a:ext>
            </a:extLst>
          </p:cNvPr>
          <p:cNvSpPr/>
          <p:nvPr/>
        </p:nvSpPr>
        <p:spPr>
          <a:xfrm>
            <a:off x="0" y="4135802"/>
            <a:ext cx="9143999" cy="293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1000" b="1" kern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2020. 12. 2 (</a:t>
            </a:r>
            <a:r>
              <a:rPr lang="ko-KR" altLang="en-US" sz="1000" b="1" kern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화</a:t>
            </a:r>
            <a:r>
              <a:rPr lang="en-US" altLang="ko-KR" sz="1000" b="1" kern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31BBA25-8DEA-468F-8973-1C065618D1D3}"/>
              </a:ext>
            </a:extLst>
          </p:cNvPr>
          <p:cNvSpPr/>
          <p:nvPr/>
        </p:nvSpPr>
        <p:spPr>
          <a:xfrm>
            <a:off x="0" y="1761822"/>
            <a:ext cx="9143999" cy="5146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100" b="1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해외 비상연락 도움 서비스</a:t>
            </a:r>
            <a:endParaRPr lang="en-US" altLang="ko-KR" sz="2100" b="1" kern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0EE0B75-7872-4D35-B698-86ADC1783FE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4963" y="2466835"/>
            <a:ext cx="2394071" cy="1347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8651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1EA3454-45BA-47F0-83D2-16DCF8924063}"/>
              </a:ext>
            </a:extLst>
          </p:cNvPr>
          <p:cNvSpPr/>
          <p:nvPr/>
        </p:nvSpPr>
        <p:spPr>
          <a:xfrm>
            <a:off x="0" y="315779"/>
            <a:ext cx="9144000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2.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어떻게 진행할까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?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FD5792B-8FF1-4DF9-B65E-C78C3572A7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598" y="1942113"/>
            <a:ext cx="4553552" cy="383563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5BD8C94-5923-4E4F-8AED-836690C99D4A}"/>
              </a:ext>
            </a:extLst>
          </p:cNvPr>
          <p:cNvSpPr txBox="1"/>
          <p:nvPr/>
        </p:nvSpPr>
        <p:spPr>
          <a:xfrm>
            <a:off x="5560406" y="1942113"/>
            <a:ext cx="3078769" cy="216982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해외안전여행 웹 페이지</a:t>
            </a:r>
            <a:endParaRPr lang="en-US" altLang="ko-KR" sz="1350" b="1" dirty="0">
              <a:solidFill>
                <a:schemeClr val="tx1">
                  <a:lumMod val="75000"/>
                  <a:lumOff val="2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algn="ctr"/>
            <a:endParaRPr lang="en-US" altLang="ko-KR" sz="1350" dirty="0">
              <a:solidFill>
                <a:schemeClr val="tx1">
                  <a:lumMod val="75000"/>
                  <a:lumOff val="2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algn="ctr"/>
            <a:endParaRPr lang="en-US" altLang="ko-KR" sz="1350" dirty="0">
              <a:solidFill>
                <a:schemeClr val="tx1">
                  <a:lumMod val="75000"/>
                  <a:lumOff val="2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r>
              <a:rPr lang="ko-KR" altLang="en-US" sz="13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ㆍ</a:t>
            </a:r>
            <a:r>
              <a:rPr lang="ko-KR" altLang="en-US" sz="135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대한민국 정부의 공식적인</a:t>
            </a:r>
            <a:endParaRPr lang="en-US" altLang="ko-KR" sz="1350" dirty="0">
              <a:solidFill>
                <a:schemeClr val="tx1">
                  <a:lumMod val="75000"/>
                  <a:lumOff val="2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r>
              <a:rPr lang="en-US" altLang="ko-KR" sz="135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   </a:t>
            </a:r>
            <a:r>
              <a:rPr lang="ko-KR" altLang="en-US" sz="135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공지 사항 확인이 가능하며</a:t>
            </a:r>
            <a:endParaRPr lang="en-US" altLang="ko-KR" sz="1350" dirty="0">
              <a:solidFill>
                <a:schemeClr val="tx1">
                  <a:lumMod val="75000"/>
                  <a:lumOff val="2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r>
              <a:rPr lang="en-US" altLang="ko-KR" sz="135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   </a:t>
            </a:r>
            <a:r>
              <a:rPr lang="ko-KR" altLang="en-US" sz="135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안전여행 정보의 양이 많음</a:t>
            </a:r>
            <a:endParaRPr lang="en-US" altLang="ko-KR" sz="1350" dirty="0">
              <a:solidFill>
                <a:schemeClr val="tx1">
                  <a:lumMod val="75000"/>
                  <a:lumOff val="2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endParaRPr lang="en-US" altLang="ko-KR" sz="1350" dirty="0">
              <a:solidFill>
                <a:schemeClr val="tx1">
                  <a:lumMod val="75000"/>
                  <a:lumOff val="2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r>
              <a:rPr lang="ko-KR" altLang="en-US" sz="135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    </a:t>
            </a:r>
            <a:endParaRPr lang="en-US" altLang="ko-KR" sz="1350" dirty="0">
              <a:solidFill>
                <a:schemeClr val="tx1">
                  <a:lumMod val="75000"/>
                  <a:lumOff val="2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r>
              <a:rPr lang="ko-KR" altLang="en-US" sz="13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ㆍ</a:t>
            </a:r>
            <a:r>
              <a:rPr lang="ko-KR" altLang="en-US" sz="135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급한 상황에서</a:t>
            </a:r>
            <a:endParaRPr lang="en-US" altLang="ko-KR" sz="1350" dirty="0">
              <a:solidFill>
                <a:schemeClr val="tx1">
                  <a:lumMod val="75000"/>
                  <a:lumOff val="2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r>
              <a:rPr lang="en-US" altLang="ko-KR" sz="1350" b="1" dirty="0">
                <a:solidFill>
                  <a:srgbClr val="C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   </a:t>
            </a:r>
            <a:r>
              <a:rPr lang="ko-KR" altLang="en-US" sz="1350" b="1" dirty="0">
                <a:solidFill>
                  <a:srgbClr val="C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필요한 정보를 빠르게 찾기 어려움</a:t>
            </a:r>
            <a:r>
              <a:rPr lang="en-US" altLang="ko-KR" sz="135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9AEB3D9-7E2B-4909-B0E6-D6B79B2A6075}"/>
              </a:ext>
            </a:extLst>
          </p:cNvPr>
          <p:cNvSpPr/>
          <p:nvPr/>
        </p:nvSpPr>
        <p:spPr>
          <a:xfrm>
            <a:off x="0" y="1156037"/>
            <a:ext cx="9144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	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관련자료 조사 </a:t>
            </a:r>
            <a:endParaRPr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61374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1EA3454-45BA-47F0-83D2-16DCF8924063}"/>
              </a:ext>
            </a:extLst>
          </p:cNvPr>
          <p:cNvSpPr/>
          <p:nvPr/>
        </p:nvSpPr>
        <p:spPr>
          <a:xfrm>
            <a:off x="0" y="315779"/>
            <a:ext cx="9144000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2.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어떻게 진행할까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?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BD8C94-5923-4E4F-8AED-836690C99D4A}"/>
              </a:ext>
            </a:extLst>
          </p:cNvPr>
          <p:cNvSpPr txBox="1"/>
          <p:nvPr/>
        </p:nvSpPr>
        <p:spPr>
          <a:xfrm>
            <a:off x="5876925" y="2170713"/>
            <a:ext cx="2257425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안드로이드 </a:t>
            </a:r>
            <a:r>
              <a:rPr lang="en-US" altLang="ko-KR" sz="13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PLAY STORE</a:t>
            </a:r>
          </a:p>
          <a:p>
            <a:pPr algn="ctr"/>
            <a:endParaRPr lang="en-US" altLang="ko-KR" sz="1350" dirty="0">
              <a:solidFill>
                <a:schemeClr val="tx1">
                  <a:lumMod val="75000"/>
                  <a:lumOff val="2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endParaRPr lang="en-US" altLang="ko-KR" sz="1350" dirty="0">
              <a:solidFill>
                <a:schemeClr val="tx1">
                  <a:lumMod val="75000"/>
                  <a:lumOff val="2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r>
              <a:rPr lang="ko-KR" altLang="en-US" sz="1350" b="1" dirty="0">
                <a:solidFill>
                  <a:srgbClr val="C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여행 안전 앱보다는</a:t>
            </a:r>
            <a:endParaRPr lang="en-US" altLang="ko-KR" sz="1350" b="1" dirty="0">
              <a:solidFill>
                <a:srgbClr val="C0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r>
              <a:rPr lang="ko-KR" altLang="en-US" sz="1350" b="1" dirty="0">
                <a:solidFill>
                  <a:srgbClr val="C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여행 플랜 앱이 대부분</a:t>
            </a:r>
            <a:endParaRPr lang="en-US" altLang="ko-KR" sz="1350" b="1" dirty="0">
              <a:solidFill>
                <a:srgbClr val="C0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r>
              <a:rPr lang="en-US" altLang="ko-KR" sz="1350" b="1" dirty="0">
                <a:solidFill>
                  <a:srgbClr val="C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   </a:t>
            </a:r>
            <a:r>
              <a:rPr lang="ko-KR" altLang="en-US" sz="1350" b="1" dirty="0">
                <a:solidFill>
                  <a:srgbClr val="C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endParaRPr lang="en-US" altLang="ko-KR" sz="1350" dirty="0">
              <a:solidFill>
                <a:schemeClr val="tx1">
                  <a:lumMod val="75000"/>
                  <a:lumOff val="2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9AEB3D9-7E2B-4909-B0E6-D6B79B2A6075}"/>
              </a:ext>
            </a:extLst>
          </p:cNvPr>
          <p:cNvSpPr/>
          <p:nvPr/>
        </p:nvSpPr>
        <p:spPr>
          <a:xfrm>
            <a:off x="0" y="1156037"/>
            <a:ext cx="9144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	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관련자료 조사 </a:t>
            </a:r>
            <a:endParaRPr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9170AE1-9A6B-415C-8D29-A1A568DA89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598" y="2170714"/>
            <a:ext cx="4554792" cy="307756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421584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1EA3454-45BA-47F0-83D2-16DCF8924063}"/>
              </a:ext>
            </a:extLst>
          </p:cNvPr>
          <p:cNvSpPr/>
          <p:nvPr/>
        </p:nvSpPr>
        <p:spPr>
          <a:xfrm>
            <a:off x="0" y="315779"/>
            <a:ext cx="9144000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2.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어떻게 진행할까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?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F2C23C-AFE9-4B9C-82D9-BD039C08BC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7733" y="1741125"/>
            <a:ext cx="2531813" cy="1687875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F79E69D9-AF98-477A-8C8F-D0BD3CD1A0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7733" y="3227026"/>
            <a:ext cx="6411842" cy="296571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ED68AEBB-3D09-418E-ADB4-ED0CA94F003F}"/>
              </a:ext>
            </a:extLst>
          </p:cNvPr>
          <p:cNvSpPr/>
          <p:nvPr/>
        </p:nvSpPr>
        <p:spPr>
          <a:xfrm>
            <a:off x="0" y="1156037"/>
            <a:ext cx="9144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	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관련자료 조사 </a:t>
            </a:r>
            <a:endParaRPr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CA0BF9-14A9-49D1-82C6-245499B61D24}"/>
              </a:ext>
            </a:extLst>
          </p:cNvPr>
          <p:cNvSpPr txBox="1"/>
          <p:nvPr/>
        </p:nvSpPr>
        <p:spPr>
          <a:xfrm>
            <a:off x="4610101" y="1741125"/>
            <a:ext cx="3419474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애플 </a:t>
            </a:r>
            <a:r>
              <a:rPr lang="en-US" altLang="ko-KR" sz="13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APP STORE</a:t>
            </a:r>
          </a:p>
          <a:p>
            <a:pPr algn="ctr"/>
            <a:endParaRPr lang="en-US" altLang="ko-KR" sz="1350" dirty="0">
              <a:solidFill>
                <a:schemeClr val="tx1">
                  <a:lumMod val="75000"/>
                  <a:lumOff val="2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r>
              <a:rPr lang="ko-KR" altLang="en-US" sz="1350" b="1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정부기관에서 만들어 신뢰할 수 있는</a:t>
            </a:r>
            <a:endParaRPr lang="en-US" altLang="ko-KR" sz="1350" b="1" dirty="0">
              <a:solidFill>
                <a:schemeClr val="tx1">
                  <a:lumMod val="65000"/>
                  <a:lumOff val="3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r>
              <a:rPr lang="ko-KR" altLang="en-US" sz="1350" b="1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외교부 여행 안전 앱</a:t>
            </a:r>
            <a:endParaRPr lang="en-US" altLang="ko-KR" sz="1350" b="1" dirty="0">
              <a:solidFill>
                <a:schemeClr val="tx1">
                  <a:lumMod val="65000"/>
                  <a:lumOff val="3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endParaRPr lang="en-US" altLang="ko-KR" sz="1350" b="1" dirty="0">
              <a:solidFill>
                <a:schemeClr val="tx1">
                  <a:lumMod val="65000"/>
                  <a:lumOff val="3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r>
              <a:rPr lang="ko-KR" altLang="en-US" sz="1350" b="1" dirty="0">
                <a:solidFill>
                  <a:srgbClr val="C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서비스에 문제가 있어 보임</a:t>
            </a:r>
            <a:r>
              <a:rPr lang="en-US" altLang="ko-KR" sz="1350" b="1" dirty="0">
                <a:solidFill>
                  <a:srgbClr val="C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  <a:endParaRPr lang="en-US" altLang="ko-KR" sz="1350" dirty="0">
              <a:solidFill>
                <a:srgbClr val="C0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1707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0D6DB25-4CDC-42BF-9D3B-97C6A8EEB4B3}"/>
              </a:ext>
            </a:extLst>
          </p:cNvPr>
          <p:cNvSpPr/>
          <p:nvPr/>
        </p:nvSpPr>
        <p:spPr>
          <a:xfrm>
            <a:off x="0" y="2413337"/>
            <a:ext cx="9144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2000" b="1" dirty="0">
                <a:solidFill>
                  <a:srgbClr val="C00000"/>
                </a:solidFill>
                <a:latin typeface="+mn-ea"/>
              </a:rPr>
              <a:t>빠르게</a:t>
            </a:r>
            <a:r>
              <a:rPr lang="en-US" altLang="ko-KR" sz="2000" b="1" dirty="0">
                <a:solidFill>
                  <a:srgbClr val="C00000"/>
                </a:solidFill>
                <a:latin typeface="+mn-ea"/>
              </a:rPr>
              <a:t> </a:t>
            </a:r>
            <a:r>
              <a:rPr lang="ko-KR" altLang="en-US" sz="2000" b="1" dirty="0">
                <a:solidFill>
                  <a:srgbClr val="1763A9"/>
                </a:solidFill>
                <a:latin typeface="+mn-ea"/>
              </a:rPr>
              <a:t>필요한 정보만</a:t>
            </a:r>
            <a:r>
              <a:rPr lang="en-US" altLang="ko-KR" sz="2000" b="1" dirty="0">
                <a:solidFill>
                  <a:srgbClr val="1763A9"/>
                </a:solidFill>
                <a:latin typeface="+mn-ea"/>
              </a:rPr>
              <a:t> </a:t>
            </a:r>
            <a:r>
              <a:rPr lang="ko-KR" altLang="en-US" sz="2000" b="1" dirty="0">
                <a:solidFill>
                  <a:srgbClr val="F08820"/>
                </a:solidFill>
                <a:latin typeface="+mn-ea"/>
              </a:rPr>
              <a:t>직관적으로</a:t>
            </a:r>
            <a:endParaRPr lang="en-US" altLang="ko-KR" sz="2000" b="1" dirty="0">
              <a:solidFill>
                <a:srgbClr val="F08820"/>
              </a:solidFill>
              <a:latin typeface="+mn-ea"/>
            </a:endParaRPr>
          </a:p>
          <a:p>
            <a:pPr lvl="0" algn="ctr" fontAlgn="base">
              <a:spcBef>
                <a:spcPct val="0"/>
              </a:spcBef>
              <a:spcAft>
                <a:spcPct val="0"/>
              </a:spcAft>
            </a:pPr>
            <a:endParaRPr lang="en-US" altLang="ko-KR" sz="2000" b="1" dirty="0">
              <a:solidFill>
                <a:srgbClr val="F08820"/>
              </a:solidFill>
              <a:latin typeface="+mn-ea"/>
            </a:endParaRPr>
          </a:p>
          <a:p>
            <a:pPr lvl="0" algn="ctr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2000" b="1" dirty="0">
                <a:latin typeface="+mn-ea"/>
              </a:rPr>
              <a:t>제공을 해보자</a:t>
            </a:r>
            <a:r>
              <a:rPr lang="en-US" altLang="ko-KR" sz="2000" b="1" dirty="0">
                <a:latin typeface="+mn-ea"/>
              </a:rPr>
              <a:t>!!!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2E1767A-4D77-4A05-807C-359355D33BA7}"/>
              </a:ext>
            </a:extLst>
          </p:cNvPr>
          <p:cNvSpPr/>
          <p:nvPr/>
        </p:nvSpPr>
        <p:spPr>
          <a:xfrm>
            <a:off x="0" y="315779"/>
            <a:ext cx="9144000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2.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어떻게 진행할까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?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4325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1EA3454-45BA-47F0-83D2-16DCF8924063}"/>
              </a:ext>
            </a:extLst>
          </p:cNvPr>
          <p:cNvSpPr/>
          <p:nvPr/>
        </p:nvSpPr>
        <p:spPr>
          <a:xfrm>
            <a:off x="0" y="315779"/>
            <a:ext cx="9144000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2.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어떻게 진행할까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?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D68AEBB-3D09-418E-ADB4-ED0CA94F003F}"/>
              </a:ext>
            </a:extLst>
          </p:cNvPr>
          <p:cNvSpPr/>
          <p:nvPr/>
        </p:nvSpPr>
        <p:spPr>
          <a:xfrm>
            <a:off x="0" y="1156037"/>
            <a:ext cx="9144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	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웹 페이지 스케치</a:t>
            </a:r>
            <a:endParaRPr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61DCA25F-89A2-4635-8F5B-48A787B1C6D9}"/>
              </a:ext>
            </a:extLst>
          </p:cNvPr>
          <p:cNvGrpSpPr/>
          <p:nvPr/>
        </p:nvGrpSpPr>
        <p:grpSpPr>
          <a:xfrm>
            <a:off x="1292253" y="2239200"/>
            <a:ext cx="6030658" cy="3534027"/>
            <a:chOff x="1292253" y="2239200"/>
            <a:chExt cx="6030658" cy="3534027"/>
          </a:xfrm>
        </p:grpSpPr>
        <p:pic>
          <p:nvPicPr>
            <p:cNvPr id="23" name="Picture 2" descr="아이폰 앱스토어 해외 계정 가입과 리딤 코드 사용하기">
              <a:extLst>
                <a:ext uri="{FF2B5EF4-FFF2-40B4-BE49-F238E27FC236}">
                  <a16:creationId xmlns:a16="http://schemas.microsoft.com/office/drawing/2014/main" id="{CFBF4664-FE0A-40D8-B40C-1306197618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03788" y="2444725"/>
              <a:ext cx="3519123" cy="30205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89" name="그룹 88">
              <a:extLst>
                <a:ext uri="{FF2B5EF4-FFF2-40B4-BE49-F238E27FC236}">
                  <a16:creationId xmlns:a16="http://schemas.microsoft.com/office/drawing/2014/main" id="{84A881A1-F136-4D1E-B677-3CF7A6D9B673}"/>
                </a:ext>
              </a:extLst>
            </p:cNvPr>
            <p:cNvGrpSpPr/>
            <p:nvPr/>
          </p:nvGrpSpPr>
          <p:grpSpPr>
            <a:xfrm>
              <a:off x="2410625" y="2473300"/>
              <a:ext cx="1170027" cy="2908419"/>
              <a:chOff x="2461928" y="2544089"/>
              <a:chExt cx="1170027" cy="2908419"/>
            </a:xfrm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171881E1-4AF1-447E-85E1-AB4EB4C4182D}"/>
                  </a:ext>
                </a:extLst>
              </p:cNvPr>
              <p:cNvGrpSpPr/>
              <p:nvPr/>
            </p:nvGrpSpPr>
            <p:grpSpPr>
              <a:xfrm>
                <a:off x="2461933" y="2544089"/>
                <a:ext cx="1170022" cy="365683"/>
                <a:chOff x="3819291" y="2483548"/>
                <a:chExt cx="1338504" cy="418341"/>
              </a:xfrm>
            </p:grpSpPr>
            <p:sp>
              <p:nvSpPr>
                <p:cNvPr id="41" name="직사각형 40">
                  <a:extLst>
                    <a:ext uri="{FF2B5EF4-FFF2-40B4-BE49-F238E27FC236}">
                      <a16:creationId xmlns:a16="http://schemas.microsoft.com/office/drawing/2014/main" id="{B9E3B0CF-5A5E-47CD-92E8-93D5DD678E1A}"/>
                    </a:ext>
                  </a:extLst>
                </p:cNvPr>
                <p:cNvSpPr/>
                <p:nvPr/>
              </p:nvSpPr>
              <p:spPr>
                <a:xfrm>
                  <a:off x="3819291" y="2483548"/>
                  <a:ext cx="1338504" cy="418341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00" dirty="0"/>
                </a:p>
              </p:txBody>
            </p:sp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8590B9D2-CB36-4D74-BA9A-9046AD741367}"/>
                    </a:ext>
                  </a:extLst>
                </p:cNvPr>
                <p:cNvSpPr txBox="1"/>
                <p:nvPr/>
              </p:nvSpPr>
              <p:spPr>
                <a:xfrm>
                  <a:off x="3950379" y="2585262"/>
                  <a:ext cx="1076325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000" dirty="0"/>
                    <a:t>대한민국</a:t>
                  </a:r>
                </a:p>
              </p:txBody>
            </p:sp>
          </p:grpSp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A73D45C6-678C-495D-9C17-E74897E14DE2}"/>
                  </a:ext>
                </a:extLst>
              </p:cNvPr>
              <p:cNvGrpSpPr/>
              <p:nvPr/>
            </p:nvGrpSpPr>
            <p:grpSpPr>
              <a:xfrm>
                <a:off x="2461931" y="2909772"/>
                <a:ext cx="1170022" cy="365683"/>
                <a:chOff x="3819291" y="2483548"/>
                <a:chExt cx="1338504" cy="418341"/>
              </a:xfrm>
            </p:grpSpPr>
            <p:sp>
              <p:nvSpPr>
                <p:cNvPr id="39" name="직사각형 38">
                  <a:extLst>
                    <a:ext uri="{FF2B5EF4-FFF2-40B4-BE49-F238E27FC236}">
                      <a16:creationId xmlns:a16="http://schemas.microsoft.com/office/drawing/2014/main" id="{63134A2C-E367-4F54-AB96-AEE1CE5A429E}"/>
                    </a:ext>
                  </a:extLst>
                </p:cNvPr>
                <p:cNvSpPr/>
                <p:nvPr/>
              </p:nvSpPr>
              <p:spPr>
                <a:xfrm>
                  <a:off x="3819291" y="2483548"/>
                  <a:ext cx="1338504" cy="418341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00" dirty="0"/>
                </a:p>
              </p:txBody>
            </p:sp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07B56685-5E74-4FE4-A403-10643C80176D}"/>
                    </a:ext>
                  </a:extLst>
                </p:cNvPr>
                <p:cNvSpPr txBox="1"/>
                <p:nvPr/>
              </p:nvSpPr>
              <p:spPr>
                <a:xfrm>
                  <a:off x="3950379" y="2585262"/>
                  <a:ext cx="1076325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000" dirty="0"/>
                    <a:t>미국</a:t>
                  </a:r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21C6D265-14CB-4080-BBEC-7F720E09FD9B}"/>
                  </a:ext>
                </a:extLst>
              </p:cNvPr>
              <p:cNvGrpSpPr/>
              <p:nvPr/>
            </p:nvGrpSpPr>
            <p:grpSpPr>
              <a:xfrm>
                <a:off x="2461931" y="3275455"/>
                <a:ext cx="1170022" cy="365683"/>
                <a:chOff x="3819291" y="2483548"/>
                <a:chExt cx="1338504" cy="418341"/>
              </a:xfrm>
            </p:grpSpPr>
            <p:sp>
              <p:nvSpPr>
                <p:cNvPr id="37" name="직사각형 36">
                  <a:extLst>
                    <a:ext uri="{FF2B5EF4-FFF2-40B4-BE49-F238E27FC236}">
                      <a16:creationId xmlns:a16="http://schemas.microsoft.com/office/drawing/2014/main" id="{75113D45-15B9-4696-A170-81D125D9049D}"/>
                    </a:ext>
                  </a:extLst>
                </p:cNvPr>
                <p:cNvSpPr/>
                <p:nvPr/>
              </p:nvSpPr>
              <p:spPr>
                <a:xfrm>
                  <a:off x="3819291" y="2483548"/>
                  <a:ext cx="1338504" cy="418341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00" dirty="0"/>
                </a:p>
              </p:txBody>
            </p:sp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6C265799-66B0-4414-BA38-30BE86E050CD}"/>
                    </a:ext>
                  </a:extLst>
                </p:cNvPr>
                <p:cNvSpPr txBox="1"/>
                <p:nvPr/>
              </p:nvSpPr>
              <p:spPr>
                <a:xfrm>
                  <a:off x="3950379" y="2585262"/>
                  <a:ext cx="1076325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000" dirty="0"/>
                    <a:t>프랑스</a:t>
                  </a:r>
                </a:p>
              </p:txBody>
            </p:sp>
          </p:grpSp>
          <p:grpSp>
            <p:nvGrpSpPr>
              <p:cNvPr id="13" name="그룹 12">
                <a:extLst>
                  <a:ext uri="{FF2B5EF4-FFF2-40B4-BE49-F238E27FC236}">
                    <a16:creationId xmlns:a16="http://schemas.microsoft.com/office/drawing/2014/main" id="{679D5B29-C913-4201-A4F0-406A605E1E0E}"/>
                  </a:ext>
                </a:extLst>
              </p:cNvPr>
              <p:cNvGrpSpPr/>
              <p:nvPr/>
            </p:nvGrpSpPr>
            <p:grpSpPr>
              <a:xfrm>
                <a:off x="2461929" y="3641138"/>
                <a:ext cx="1170022" cy="365683"/>
                <a:chOff x="3819291" y="2483548"/>
                <a:chExt cx="1338504" cy="418341"/>
              </a:xfrm>
            </p:grpSpPr>
            <p:sp>
              <p:nvSpPr>
                <p:cNvPr id="35" name="직사각형 34">
                  <a:extLst>
                    <a:ext uri="{FF2B5EF4-FFF2-40B4-BE49-F238E27FC236}">
                      <a16:creationId xmlns:a16="http://schemas.microsoft.com/office/drawing/2014/main" id="{EE57EA36-E403-487E-86B5-B1F61A0B6E6B}"/>
                    </a:ext>
                  </a:extLst>
                </p:cNvPr>
                <p:cNvSpPr/>
                <p:nvPr/>
              </p:nvSpPr>
              <p:spPr>
                <a:xfrm>
                  <a:off x="3819291" y="2483548"/>
                  <a:ext cx="1338504" cy="418341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00" dirty="0"/>
                </a:p>
              </p:txBody>
            </p: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DB38D3F2-8491-44AD-ABF5-9CA237B97714}"/>
                    </a:ext>
                  </a:extLst>
                </p:cNvPr>
                <p:cNvSpPr txBox="1"/>
                <p:nvPr/>
              </p:nvSpPr>
              <p:spPr>
                <a:xfrm>
                  <a:off x="3950379" y="2585262"/>
                  <a:ext cx="1076325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000" dirty="0"/>
                    <a:t>태국</a:t>
                  </a:r>
                </a:p>
              </p:txBody>
            </p:sp>
          </p:grpSp>
          <p:grpSp>
            <p:nvGrpSpPr>
              <p:cNvPr id="14" name="그룹 13">
                <a:extLst>
                  <a:ext uri="{FF2B5EF4-FFF2-40B4-BE49-F238E27FC236}">
                    <a16:creationId xmlns:a16="http://schemas.microsoft.com/office/drawing/2014/main" id="{AA708C58-12AB-4F4D-8CEE-E4A1516AB22A}"/>
                  </a:ext>
                </a:extLst>
              </p:cNvPr>
              <p:cNvGrpSpPr/>
              <p:nvPr/>
            </p:nvGrpSpPr>
            <p:grpSpPr>
              <a:xfrm>
                <a:off x="2461929" y="4001930"/>
                <a:ext cx="1170022" cy="365683"/>
                <a:chOff x="3819291" y="2483548"/>
                <a:chExt cx="1338504" cy="418341"/>
              </a:xfrm>
            </p:grpSpPr>
            <p:sp>
              <p:nvSpPr>
                <p:cNvPr id="33" name="직사각형 32">
                  <a:extLst>
                    <a:ext uri="{FF2B5EF4-FFF2-40B4-BE49-F238E27FC236}">
                      <a16:creationId xmlns:a16="http://schemas.microsoft.com/office/drawing/2014/main" id="{657C741A-032C-45F9-85EB-D9C220F25F4E}"/>
                    </a:ext>
                  </a:extLst>
                </p:cNvPr>
                <p:cNvSpPr/>
                <p:nvPr/>
              </p:nvSpPr>
              <p:spPr>
                <a:xfrm>
                  <a:off x="3819291" y="2483548"/>
                  <a:ext cx="1338504" cy="418341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00" dirty="0"/>
                </a:p>
              </p:txBody>
            </p:sp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4C864869-1D02-4AC7-B50E-1A5146097F4A}"/>
                    </a:ext>
                  </a:extLst>
                </p:cNvPr>
                <p:cNvSpPr txBox="1"/>
                <p:nvPr/>
              </p:nvSpPr>
              <p:spPr>
                <a:xfrm>
                  <a:off x="3950379" y="2585262"/>
                  <a:ext cx="1076325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000" dirty="0"/>
                    <a:t>중국</a:t>
                  </a:r>
                </a:p>
              </p:txBody>
            </p:sp>
          </p:grpSp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589DE316-7117-4F02-8A4E-37496938F536}"/>
                  </a:ext>
                </a:extLst>
              </p:cNvPr>
              <p:cNvGrpSpPr/>
              <p:nvPr/>
            </p:nvGrpSpPr>
            <p:grpSpPr>
              <a:xfrm>
                <a:off x="2461928" y="4367613"/>
                <a:ext cx="1170022" cy="365683"/>
                <a:chOff x="3819291" y="2483548"/>
                <a:chExt cx="1338504" cy="418341"/>
              </a:xfrm>
            </p:grpSpPr>
            <p:sp>
              <p:nvSpPr>
                <p:cNvPr id="31" name="직사각형 30">
                  <a:extLst>
                    <a:ext uri="{FF2B5EF4-FFF2-40B4-BE49-F238E27FC236}">
                      <a16:creationId xmlns:a16="http://schemas.microsoft.com/office/drawing/2014/main" id="{4E8CBE1D-89AA-40BA-8A60-5169F60F05D1}"/>
                    </a:ext>
                  </a:extLst>
                </p:cNvPr>
                <p:cNvSpPr/>
                <p:nvPr/>
              </p:nvSpPr>
              <p:spPr>
                <a:xfrm>
                  <a:off x="3819291" y="2483548"/>
                  <a:ext cx="1338504" cy="418341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00" dirty="0"/>
                </a:p>
              </p:txBody>
            </p:sp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68336C03-700E-4ACD-BBBD-8B4C9B1D2280}"/>
                    </a:ext>
                  </a:extLst>
                </p:cNvPr>
                <p:cNvSpPr txBox="1"/>
                <p:nvPr/>
              </p:nvSpPr>
              <p:spPr>
                <a:xfrm>
                  <a:off x="3950379" y="2585262"/>
                  <a:ext cx="1076325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000" dirty="0"/>
                    <a:t>국가</a:t>
                  </a:r>
                  <a:r>
                    <a:rPr lang="en-US" altLang="ko-KR" sz="1000" dirty="0"/>
                    <a:t>1</a:t>
                  </a:r>
                  <a:endParaRPr lang="ko-KR" altLang="en-US" sz="1000" dirty="0"/>
                </a:p>
              </p:txBody>
            </p:sp>
          </p:grpSp>
          <p:grpSp>
            <p:nvGrpSpPr>
              <p:cNvPr id="22" name="그룹 21">
                <a:extLst>
                  <a:ext uri="{FF2B5EF4-FFF2-40B4-BE49-F238E27FC236}">
                    <a16:creationId xmlns:a16="http://schemas.microsoft.com/office/drawing/2014/main" id="{BCD457F9-E078-4EB5-A27D-24DAC2202DA0}"/>
                  </a:ext>
                </a:extLst>
              </p:cNvPr>
              <p:cNvGrpSpPr/>
              <p:nvPr/>
            </p:nvGrpSpPr>
            <p:grpSpPr>
              <a:xfrm>
                <a:off x="2461928" y="4731345"/>
                <a:ext cx="1170022" cy="365683"/>
                <a:chOff x="3819291" y="2483548"/>
                <a:chExt cx="1338504" cy="418341"/>
              </a:xfrm>
            </p:grpSpPr>
            <p:sp>
              <p:nvSpPr>
                <p:cNvPr id="27" name="직사각형 26">
                  <a:extLst>
                    <a:ext uri="{FF2B5EF4-FFF2-40B4-BE49-F238E27FC236}">
                      <a16:creationId xmlns:a16="http://schemas.microsoft.com/office/drawing/2014/main" id="{F8715959-9AA7-4827-A327-4FF068532CE9}"/>
                    </a:ext>
                  </a:extLst>
                </p:cNvPr>
                <p:cNvSpPr/>
                <p:nvPr/>
              </p:nvSpPr>
              <p:spPr>
                <a:xfrm>
                  <a:off x="3819291" y="2483548"/>
                  <a:ext cx="1338504" cy="418341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00" dirty="0"/>
                </a:p>
              </p:txBody>
            </p:sp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24D0E120-7FE8-4006-8C2C-BCB73FDE3DDF}"/>
                    </a:ext>
                  </a:extLst>
                </p:cNvPr>
                <p:cNvSpPr txBox="1"/>
                <p:nvPr/>
              </p:nvSpPr>
              <p:spPr>
                <a:xfrm>
                  <a:off x="3950379" y="2585262"/>
                  <a:ext cx="1076325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000" dirty="0"/>
                    <a:t>국가</a:t>
                  </a:r>
                  <a:r>
                    <a:rPr lang="en-US" altLang="ko-KR" sz="1000" dirty="0"/>
                    <a:t>2</a:t>
                  </a:r>
                  <a:endParaRPr lang="ko-KR" altLang="en-US" sz="1000" dirty="0"/>
                </a:p>
              </p:txBody>
            </p:sp>
          </p:grpSp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F52B4E3E-CCE9-4535-AB55-C5FA3251B216}"/>
                  </a:ext>
                </a:extLst>
              </p:cNvPr>
              <p:cNvGrpSpPr/>
              <p:nvPr/>
            </p:nvGrpSpPr>
            <p:grpSpPr>
              <a:xfrm>
                <a:off x="2461928" y="5086825"/>
                <a:ext cx="1170022" cy="365683"/>
                <a:chOff x="3819291" y="2483548"/>
                <a:chExt cx="1338504" cy="418341"/>
              </a:xfrm>
            </p:grpSpPr>
            <p:sp>
              <p:nvSpPr>
                <p:cNvPr id="25" name="직사각형 24">
                  <a:extLst>
                    <a:ext uri="{FF2B5EF4-FFF2-40B4-BE49-F238E27FC236}">
                      <a16:creationId xmlns:a16="http://schemas.microsoft.com/office/drawing/2014/main" id="{A98B343C-A551-4B33-A389-66B351AF6CAA}"/>
                    </a:ext>
                  </a:extLst>
                </p:cNvPr>
                <p:cNvSpPr/>
                <p:nvPr/>
              </p:nvSpPr>
              <p:spPr>
                <a:xfrm>
                  <a:off x="3819291" y="2483548"/>
                  <a:ext cx="1338504" cy="418341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00" dirty="0"/>
                </a:p>
              </p:txBody>
            </p:sp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D697403E-52F3-49A0-91E5-5AB0C7E9DA29}"/>
                    </a:ext>
                  </a:extLst>
                </p:cNvPr>
                <p:cNvSpPr txBox="1"/>
                <p:nvPr/>
              </p:nvSpPr>
              <p:spPr>
                <a:xfrm>
                  <a:off x="3950380" y="2585262"/>
                  <a:ext cx="1076325" cy="2816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000" dirty="0"/>
                    <a:t>국가</a:t>
                  </a:r>
                  <a:r>
                    <a:rPr lang="en-US" altLang="ko-KR" sz="1000" dirty="0"/>
                    <a:t>3</a:t>
                  </a:r>
                  <a:endParaRPr lang="ko-KR" altLang="en-US" sz="1000" dirty="0"/>
                </a:p>
              </p:txBody>
            </p:sp>
          </p:grpSp>
        </p:grpSp>
        <p:grpSp>
          <p:nvGrpSpPr>
            <p:cNvPr id="82" name="그룹 81">
              <a:extLst>
                <a:ext uri="{FF2B5EF4-FFF2-40B4-BE49-F238E27FC236}">
                  <a16:creationId xmlns:a16="http://schemas.microsoft.com/office/drawing/2014/main" id="{130AFB29-6F74-464E-AEDA-F4E5B8CFE27A}"/>
                </a:ext>
              </a:extLst>
            </p:cNvPr>
            <p:cNvGrpSpPr/>
            <p:nvPr/>
          </p:nvGrpSpPr>
          <p:grpSpPr>
            <a:xfrm>
              <a:off x="1292253" y="2239200"/>
              <a:ext cx="1118777" cy="3534027"/>
              <a:chOff x="1292253" y="2139234"/>
              <a:chExt cx="1118777" cy="3534027"/>
            </a:xfrm>
          </p:grpSpPr>
          <p:sp>
            <p:nvSpPr>
              <p:cNvPr id="83" name="직사각형 82">
                <a:extLst>
                  <a:ext uri="{FF2B5EF4-FFF2-40B4-BE49-F238E27FC236}">
                    <a16:creationId xmlns:a16="http://schemas.microsoft.com/office/drawing/2014/main" id="{669E27ED-753B-491D-A737-7BB3039ABA7F}"/>
                  </a:ext>
                </a:extLst>
              </p:cNvPr>
              <p:cNvSpPr/>
              <p:nvPr/>
            </p:nvSpPr>
            <p:spPr>
              <a:xfrm>
                <a:off x="1292253" y="2139234"/>
                <a:ext cx="1118777" cy="3534027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 dirty="0"/>
              </a:p>
            </p:txBody>
          </p:sp>
          <p:sp>
            <p:nvSpPr>
              <p:cNvPr id="84" name="직사각형 83">
                <a:extLst>
                  <a:ext uri="{FF2B5EF4-FFF2-40B4-BE49-F238E27FC236}">
                    <a16:creationId xmlns:a16="http://schemas.microsoft.com/office/drawing/2014/main" id="{5CC7EE7A-39EC-4E4A-8C36-992F4F368563}"/>
                  </a:ext>
                </a:extLst>
              </p:cNvPr>
              <p:cNvSpPr/>
              <p:nvPr/>
            </p:nvSpPr>
            <p:spPr>
              <a:xfrm>
                <a:off x="1292253" y="2373334"/>
                <a:ext cx="1118777" cy="34966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 dirty="0"/>
              </a:p>
            </p:txBody>
          </p: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FAFBDB90-6F27-475D-8D7B-676693DA70E8}"/>
                  </a:ext>
                </a:extLst>
              </p:cNvPr>
              <p:cNvSpPr txBox="1"/>
              <p:nvPr/>
            </p:nvSpPr>
            <p:spPr>
              <a:xfrm>
                <a:off x="1401822" y="3004935"/>
                <a:ext cx="899637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900" dirty="0">
                    <a:solidFill>
                      <a:schemeClr val="bg1"/>
                    </a:solidFill>
                  </a:rPr>
                  <a:t>기관위치</a:t>
                </a:r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A486DA19-A53E-459A-9F31-DDDA9912A222}"/>
                  </a:ext>
                </a:extLst>
              </p:cNvPr>
              <p:cNvSpPr txBox="1"/>
              <p:nvPr/>
            </p:nvSpPr>
            <p:spPr>
              <a:xfrm>
                <a:off x="1495112" y="3570632"/>
                <a:ext cx="713059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900" dirty="0">
                    <a:solidFill>
                      <a:schemeClr val="bg1"/>
                    </a:solidFill>
                  </a:rPr>
                  <a:t>연락처</a:t>
                </a:r>
              </a:p>
            </p:txBody>
          </p: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99FDB79E-44CD-4F42-ADCC-C146665F14D0}"/>
                  </a:ext>
                </a:extLst>
              </p:cNvPr>
              <p:cNvSpPr txBox="1"/>
              <p:nvPr/>
            </p:nvSpPr>
            <p:spPr>
              <a:xfrm>
                <a:off x="1495112" y="2430210"/>
                <a:ext cx="713059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900" dirty="0"/>
                  <a:t>국가 선택</a:t>
                </a:r>
              </a:p>
            </p:txBody>
          </p: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64EFC062-225C-4BDD-9B6A-A079F126594C}"/>
                  </a:ext>
                </a:extLst>
              </p:cNvPr>
              <p:cNvSpPr txBox="1"/>
              <p:nvPr/>
            </p:nvSpPr>
            <p:spPr>
              <a:xfrm>
                <a:off x="1495112" y="4106239"/>
                <a:ext cx="713059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900" dirty="0">
                    <a:solidFill>
                      <a:schemeClr val="bg1"/>
                    </a:solidFill>
                  </a:rPr>
                  <a:t>주의 사항</a:t>
                </a:r>
              </a:p>
            </p:txBody>
          </p:sp>
        </p:grpSp>
      </p:grpSp>
      <p:cxnSp>
        <p:nvCxnSpPr>
          <p:cNvPr id="90" name="직선 연결선 89">
            <a:extLst>
              <a:ext uri="{FF2B5EF4-FFF2-40B4-BE49-F238E27FC236}">
                <a16:creationId xmlns:a16="http://schemas.microsoft.com/office/drawing/2014/main" id="{029C4210-FBBE-4D23-AE6B-97F7E2359AAC}"/>
              </a:ext>
            </a:extLst>
          </p:cNvPr>
          <p:cNvCxnSpPr>
            <a:cxnSpLocks/>
          </p:cNvCxnSpPr>
          <p:nvPr/>
        </p:nvCxnSpPr>
        <p:spPr>
          <a:xfrm>
            <a:off x="2301459" y="2656141"/>
            <a:ext cx="319096" cy="0"/>
          </a:xfrm>
          <a:prstGeom prst="line">
            <a:avLst/>
          </a:prstGeom>
          <a:ln w="76200">
            <a:solidFill>
              <a:srgbClr val="FFDD75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구부러진 연결선 48">
            <a:extLst>
              <a:ext uri="{FF2B5EF4-FFF2-40B4-BE49-F238E27FC236}">
                <a16:creationId xmlns:a16="http://schemas.microsoft.com/office/drawing/2014/main" id="{AB9E1651-859A-4AA1-B341-095CF39C4E36}"/>
              </a:ext>
            </a:extLst>
          </p:cNvPr>
          <p:cNvCxnSpPr>
            <a:cxnSpLocks/>
            <a:stCxn id="100" idx="0"/>
            <a:endCxn id="84" idx="1"/>
          </p:cNvCxnSpPr>
          <p:nvPr/>
        </p:nvCxnSpPr>
        <p:spPr>
          <a:xfrm rot="10800000" flipV="1">
            <a:off x="1292254" y="1996286"/>
            <a:ext cx="1352267" cy="651848"/>
          </a:xfrm>
          <a:prstGeom prst="curvedConnector3">
            <a:avLst>
              <a:gd name="adj1" fmla="val 116905"/>
            </a:avLst>
          </a:prstGeom>
          <a:ln w="76200">
            <a:solidFill>
              <a:srgbClr val="FFDD75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한쪽 모서리가 잘린 사각형 41">
            <a:extLst>
              <a:ext uri="{FF2B5EF4-FFF2-40B4-BE49-F238E27FC236}">
                <a16:creationId xmlns:a16="http://schemas.microsoft.com/office/drawing/2014/main" id="{E05E5D1C-A86C-49F2-B3CD-4F6D418898CD}"/>
              </a:ext>
            </a:extLst>
          </p:cNvPr>
          <p:cNvSpPr/>
          <p:nvPr/>
        </p:nvSpPr>
        <p:spPr>
          <a:xfrm flipH="1">
            <a:off x="2644520" y="1753372"/>
            <a:ext cx="5207224" cy="485828"/>
          </a:xfrm>
          <a:prstGeom prst="snip1Rect">
            <a:avLst/>
          </a:prstGeom>
          <a:solidFill>
            <a:schemeClr val="accent4">
              <a:lumMod val="60000"/>
              <a:lumOff val="4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ko-KR" altLang="en-US" sz="1000" b="1" dirty="0">
                <a:solidFill>
                  <a:schemeClr val="tx1"/>
                </a:solidFill>
              </a:rPr>
              <a:t>  드롭다운 메뉴 </a:t>
            </a:r>
            <a:r>
              <a:rPr lang="en-US" altLang="ko-KR" sz="1000" b="1" dirty="0">
                <a:solidFill>
                  <a:schemeClr val="tx1"/>
                </a:solidFill>
              </a:rPr>
              <a:t>:  </a:t>
            </a:r>
            <a:r>
              <a:rPr lang="ko-KR" altLang="en-US" sz="1000" b="1" dirty="0">
                <a:solidFill>
                  <a:schemeClr val="tx1"/>
                </a:solidFill>
              </a:rPr>
              <a:t>국가 선택 </a:t>
            </a:r>
            <a:r>
              <a:rPr lang="en-US" altLang="ko-KR" sz="1000" b="1" dirty="0">
                <a:solidFill>
                  <a:schemeClr val="tx1"/>
                </a:solidFill>
              </a:rPr>
              <a:t>– </a:t>
            </a:r>
            <a:r>
              <a:rPr lang="ko-KR" altLang="en-US" sz="1000" b="1" dirty="0">
                <a:solidFill>
                  <a:schemeClr val="tx1"/>
                </a:solidFill>
              </a:rPr>
              <a:t>선택한 국가의 정보를 받아 제공하게 됨</a:t>
            </a:r>
            <a:r>
              <a:rPr lang="en-US" altLang="ko-KR" sz="1000" b="1" dirty="0">
                <a:solidFill>
                  <a:schemeClr val="tx1"/>
                </a:solidFill>
              </a:rPr>
              <a:t>.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4953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1EA3454-45BA-47F0-83D2-16DCF8924063}"/>
              </a:ext>
            </a:extLst>
          </p:cNvPr>
          <p:cNvSpPr/>
          <p:nvPr/>
        </p:nvSpPr>
        <p:spPr>
          <a:xfrm>
            <a:off x="0" y="315779"/>
            <a:ext cx="9144000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2.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어떻게 진행할까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?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D68AEBB-3D09-418E-ADB4-ED0CA94F003F}"/>
              </a:ext>
            </a:extLst>
          </p:cNvPr>
          <p:cNvSpPr/>
          <p:nvPr/>
        </p:nvSpPr>
        <p:spPr>
          <a:xfrm>
            <a:off x="0" y="1156037"/>
            <a:ext cx="9144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	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웹 페이지 스케치</a:t>
            </a:r>
            <a:endParaRPr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48" name="Picture 2" descr="enter image description here">
            <a:extLst>
              <a:ext uri="{FF2B5EF4-FFF2-40B4-BE49-F238E27FC236}">
                <a16:creationId xmlns:a16="http://schemas.microsoft.com/office/drawing/2014/main" id="{C14E46A3-24D9-4B09-8903-2C91EF355A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64"/>
          <a:stretch/>
        </p:blipFill>
        <p:spPr bwMode="auto">
          <a:xfrm>
            <a:off x="2644523" y="2398389"/>
            <a:ext cx="5207223" cy="2603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직사각형 48">
            <a:extLst>
              <a:ext uri="{FF2B5EF4-FFF2-40B4-BE49-F238E27FC236}">
                <a16:creationId xmlns:a16="http://schemas.microsoft.com/office/drawing/2014/main" id="{462404FF-B6A7-4E2D-8597-1DECFAF5A872}"/>
              </a:ext>
            </a:extLst>
          </p:cNvPr>
          <p:cNvSpPr/>
          <p:nvPr/>
        </p:nvSpPr>
        <p:spPr>
          <a:xfrm>
            <a:off x="2648960" y="5303141"/>
            <a:ext cx="1308028" cy="370121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A91347F-87D8-4AA3-A700-CCBF2F44050C}"/>
              </a:ext>
            </a:extLst>
          </p:cNvPr>
          <p:cNvSpPr txBox="1"/>
          <p:nvPr/>
        </p:nvSpPr>
        <p:spPr>
          <a:xfrm>
            <a:off x="2890728" y="5378595"/>
            <a:ext cx="817625" cy="230832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dirty="0">
                <a:solidFill>
                  <a:schemeClr val="bg1"/>
                </a:solidFill>
              </a:rPr>
              <a:t>대사관</a:t>
            </a: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A770B5DD-0E04-42EA-8641-DEB23D8E96CE}"/>
              </a:ext>
            </a:extLst>
          </p:cNvPr>
          <p:cNvSpPr/>
          <p:nvPr/>
        </p:nvSpPr>
        <p:spPr>
          <a:xfrm>
            <a:off x="3938892" y="5303140"/>
            <a:ext cx="1308028" cy="37012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BC449CF-ECC9-4132-B501-00855C261998}"/>
              </a:ext>
            </a:extLst>
          </p:cNvPr>
          <p:cNvSpPr txBox="1"/>
          <p:nvPr/>
        </p:nvSpPr>
        <p:spPr>
          <a:xfrm>
            <a:off x="4177277" y="5385300"/>
            <a:ext cx="817625" cy="230832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dirty="0">
                <a:solidFill>
                  <a:schemeClr val="bg1"/>
                </a:solidFill>
              </a:rPr>
              <a:t>약국</a:t>
            </a: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D0D11315-86FA-4A65-A940-D4558171F5AA}"/>
              </a:ext>
            </a:extLst>
          </p:cNvPr>
          <p:cNvSpPr/>
          <p:nvPr/>
        </p:nvSpPr>
        <p:spPr>
          <a:xfrm>
            <a:off x="5235691" y="5303140"/>
            <a:ext cx="1308028" cy="37012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3916CCC-3D9D-4AA1-86E7-36407B01AB35}"/>
              </a:ext>
            </a:extLst>
          </p:cNvPr>
          <p:cNvSpPr txBox="1"/>
          <p:nvPr/>
        </p:nvSpPr>
        <p:spPr>
          <a:xfrm>
            <a:off x="5505805" y="5385300"/>
            <a:ext cx="817625" cy="2308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dirty="0">
                <a:solidFill>
                  <a:schemeClr val="bg1"/>
                </a:solidFill>
              </a:rPr>
              <a:t>공항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ECAAB4C9-6F23-4223-9CD5-CC69597452AA}"/>
              </a:ext>
            </a:extLst>
          </p:cNvPr>
          <p:cNvSpPr/>
          <p:nvPr/>
        </p:nvSpPr>
        <p:spPr>
          <a:xfrm>
            <a:off x="6543719" y="5303141"/>
            <a:ext cx="1308028" cy="37011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ACEE857-5EFA-468C-8956-78D42842A2C8}"/>
              </a:ext>
            </a:extLst>
          </p:cNvPr>
          <p:cNvSpPr txBox="1"/>
          <p:nvPr/>
        </p:nvSpPr>
        <p:spPr>
          <a:xfrm>
            <a:off x="6582314" y="5385300"/>
            <a:ext cx="1174165" cy="23083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dirty="0">
                <a:solidFill>
                  <a:schemeClr val="bg1"/>
                </a:solidFill>
              </a:rPr>
              <a:t>밀집지역 </a:t>
            </a:r>
            <a:r>
              <a:rPr lang="en-US" altLang="ko-KR" sz="900" b="1" dirty="0">
                <a:solidFill>
                  <a:schemeClr val="bg1"/>
                </a:solidFill>
              </a:rPr>
              <a:t>[</a:t>
            </a:r>
            <a:r>
              <a:rPr lang="ko-KR" altLang="en-US" sz="900" b="1" dirty="0">
                <a:solidFill>
                  <a:schemeClr val="bg1"/>
                </a:solidFill>
              </a:rPr>
              <a:t>축구장</a:t>
            </a:r>
            <a:r>
              <a:rPr lang="en-US" altLang="ko-KR" sz="900" b="1" dirty="0">
                <a:solidFill>
                  <a:schemeClr val="bg1"/>
                </a:solidFill>
              </a:rPr>
              <a:t>]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C734D371-B679-481D-983E-A21B872940AE}"/>
              </a:ext>
            </a:extLst>
          </p:cNvPr>
          <p:cNvGrpSpPr/>
          <p:nvPr/>
        </p:nvGrpSpPr>
        <p:grpSpPr>
          <a:xfrm>
            <a:off x="2854600" y="5556249"/>
            <a:ext cx="4997144" cy="638811"/>
            <a:chOff x="3097906" y="-393171"/>
            <a:chExt cx="7159811" cy="4486984"/>
          </a:xfrm>
        </p:grpSpPr>
        <p:sp>
          <p:nvSpPr>
            <p:cNvPr id="58" name="한쪽 모서리가 잘린 사각형 41">
              <a:extLst>
                <a:ext uri="{FF2B5EF4-FFF2-40B4-BE49-F238E27FC236}">
                  <a16:creationId xmlns:a16="http://schemas.microsoft.com/office/drawing/2014/main" id="{A49F57C7-3DF1-480F-A122-D6C31687BA8C}"/>
                </a:ext>
              </a:extLst>
            </p:cNvPr>
            <p:cNvSpPr/>
            <p:nvPr/>
          </p:nvSpPr>
          <p:spPr>
            <a:xfrm>
              <a:off x="3097907" y="625879"/>
              <a:ext cx="7159810" cy="3467934"/>
            </a:xfrm>
            <a:prstGeom prst="snip1Rect">
              <a:avLst/>
            </a:prstGeom>
            <a:solidFill>
              <a:schemeClr val="accent4">
                <a:lumMod val="60000"/>
                <a:lumOff val="40000"/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ko-KR" altLang="en-US" sz="1000" b="1" dirty="0">
                  <a:solidFill>
                    <a:schemeClr val="tx1"/>
                  </a:solidFill>
                </a:rPr>
                <a:t>선택된 항목에 따라</a:t>
              </a:r>
              <a:endParaRPr lang="en-US" altLang="ko-KR" sz="1000" b="1" dirty="0">
                <a:solidFill>
                  <a:schemeClr val="tx1"/>
                </a:solidFill>
              </a:endParaRPr>
            </a:p>
            <a:p>
              <a:r>
                <a:rPr lang="ko-KR" altLang="en-US" sz="1000" b="1" dirty="0">
                  <a:solidFill>
                    <a:schemeClr val="tx1"/>
                  </a:solidFill>
                </a:rPr>
                <a:t>지도에 가까운 거리 표시</a:t>
              </a:r>
              <a:r>
                <a:rPr lang="en-US" altLang="ko-KR" sz="1000" b="1" dirty="0">
                  <a:solidFill>
                    <a:schemeClr val="tx1"/>
                  </a:solidFill>
                </a:rPr>
                <a:t>, </a:t>
              </a:r>
              <a:r>
                <a:rPr lang="ko-KR" altLang="en-US" sz="1000" b="1" dirty="0">
                  <a:solidFill>
                    <a:schemeClr val="tx1"/>
                  </a:solidFill>
                </a:rPr>
                <a:t>위치표시</a:t>
              </a:r>
              <a:r>
                <a:rPr lang="en-US" altLang="ko-KR" sz="1000" b="1" dirty="0">
                  <a:solidFill>
                    <a:schemeClr val="tx1"/>
                  </a:solidFill>
                </a:rPr>
                <a:t>, </a:t>
              </a:r>
              <a:r>
                <a:rPr lang="ko-KR" altLang="en-US" sz="1000" b="1" dirty="0">
                  <a:solidFill>
                    <a:schemeClr val="tx1"/>
                  </a:solidFill>
                </a:rPr>
                <a:t>경로 표시</a:t>
              </a:r>
            </a:p>
          </p:txBody>
        </p:sp>
        <p:sp>
          <p:nvSpPr>
            <p:cNvPr id="59" name="이등변 삼각형 58">
              <a:extLst>
                <a:ext uri="{FF2B5EF4-FFF2-40B4-BE49-F238E27FC236}">
                  <a16:creationId xmlns:a16="http://schemas.microsoft.com/office/drawing/2014/main" id="{9E33D6B3-5F44-4F39-B673-F16E2AC9EB57}"/>
                </a:ext>
              </a:extLst>
            </p:cNvPr>
            <p:cNvSpPr/>
            <p:nvPr/>
          </p:nvSpPr>
          <p:spPr>
            <a:xfrm flipH="1">
              <a:off x="3097906" y="-393171"/>
              <a:ext cx="227060" cy="1034131"/>
            </a:xfrm>
            <a:prstGeom prst="triangle">
              <a:avLst/>
            </a:prstGeom>
            <a:solidFill>
              <a:schemeClr val="accent4">
                <a:lumMod val="60000"/>
                <a:lumOff val="40000"/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/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2426363E-8972-4D19-969E-C687C03FBCC0}"/>
              </a:ext>
            </a:extLst>
          </p:cNvPr>
          <p:cNvGrpSpPr/>
          <p:nvPr/>
        </p:nvGrpSpPr>
        <p:grpSpPr>
          <a:xfrm>
            <a:off x="1292253" y="2239200"/>
            <a:ext cx="1118777" cy="3534027"/>
            <a:chOff x="1292253" y="2139234"/>
            <a:chExt cx="1118777" cy="3534027"/>
          </a:xfrm>
        </p:grpSpPr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367EA154-F13E-43EE-BFD1-039680953E94}"/>
                </a:ext>
              </a:extLst>
            </p:cNvPr>
            <p:cNvSpPr/>
            <p:nvPr/>
          </p:nvSpPr>
          <p:spPr>
            <a:xfrm>
              <a:off x="1292253" y="2139234"/>
              <a:ext cx="1118777" cy="353402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/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8AAEF90F-FCD2-4792-9C8F-7F5137F64C79}"/>
                </a:ext>
              </a:extLst>
            </p:cNvPr>
            <p:cNvSpPr/>
            <p:nvPr/>
          </p:nvSpPr>
          <p:spPr>
            <a:xfrm>
              <a:off x="1292253" y="2919918"/>
              <a:ext cx="1118777" cy="34966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3C7E0B69-6ACB-46F1-8F57-24E237AFD879}"/>
                </a:ext>
              </a:extLst>
            </p:cNvPr>
            <p:cNvSpPr txBox="1"/>
            <p:nvPr/>
          </p:nvSpPr>
          <p:spPr>
            <a:xfrm>
              <a:off x="1401822" y="3004935"/>
              <a:ext cx="89963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900" dirty="0"/>
                <a:t>기관위치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8D58A8C6-AED7-47E0-AA4D-D87D7AB0ABEE}"/>
                </a:ext>
              </a:extLst>
            </p:cNvPr>
            <p:cNvSpPr txBox="1"/>
            <p:nvPr/>
          </p:nvSpPr>
          <p:spPr>
            <a:xfrm>
              <a:off x="1495112" y="3570632"/>
              <a:ext cx="713059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900" dirty="0">
                  <a:solidFill>
                    <a:schemeClr val="bg1"/>
                  </a:solidFill>
                </a:rPr>
                <a:t>연락처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2B0CE581-76A5-446F-AFA7-82ACDD1C4965}"/>
                </a:ext>
              </a:extLst>
            </p:cNvPr>
            <p:cNvSpPr txBox="1"/>
            <p:nvPr/>
          </p:nvSpPr>
          <p:spPr>
            <a:xfrm>
              <a:off x="1495112" y="2430210"/>
              <a:ext cx="713059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900" dirty="0">
                  <a:solidFill>
                    <a:schemeClr val="bg1"/>
                  </a:solidFill>
                </a:rPr>
                <a:t>국가 선택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CB08D6D4-13DE-4404-8CF8-0F5BD8D13F82}"/>
                </a:ext>
              </a:extLst>
            </p:cNvPr>
            <p:cNvSpPr txBox="1"/>
            <p:nvPr/>
          </p:nvSpPr>
          <p:spPr>
            <a:xfrm>
              <a:off x="1495112" y="4106239"/>
              <a:ext cx="713059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900" dirty="0">
                  <a:solidFill>
                    <a:schemeClr val="bg1"/>
                  </a:solidFill>
                </a:rPr>
                <a:t>주의 사항</a:t>
              </a:r>
            </a:p>
          </p:txBody>
        </p:sp>
      </p:grpSp>
      <p:sp>
        <p:nvSpPr>
          <p:cNvPr id="62" name="한쪽 모서리가 잘린 사각형 41">
            <a:extLst>
              <a:ext uri="{FF2B5EF4-FFF2-40B4-BE49-F238E27FC236}">
                <a16:creationId xmlns:a16="http://schemas.microsoft.com/office/drawing/2014/main" id="{54D49F52-4C8A-400E-9207-4A77E24CB112}"/>
              </a:ext>
            </a:extLst>
          </p:cNvPr>
          <p:cNvSpPr/>
          <p:nvPr/>
        </p:nvSpPr>
        <p:spPr>
          <a:xfrm flipH="1">
            <a:off x="2644520" y="1753372"/>
            <a:ext cx="5207224" cy="485828"/>
          </a:xfrm>
          <a:prstGeom prst="snip1Rect">
            <a:avLst/>
          </a:prstGeom>
          <a:solidFill>
            <a:schemeClr val="accent4">
              <a:lumMod val="60000"/>
              <a:lumOff val="4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ko-KR" altLang="en-US" sz="1000" b="1" dirty="0">
                <a:solidFill>
                  <a:schemeClr val="tx1"/>
                </a:solidFill>
              </a:rPr>
              <a:t>  클릭 시 지도 기능 </a:t>
            </a:r>
            <a:r>
              <a:rPr lang="en-US" altLang="ko-KR" sz="1000" b="1" dirty="0">
                <a:solidFill>
                  <a:schemeClr val="tx1"/>
                </a:solidFill>
              </a:rPr>
              <a:t>:  </a:t>
            </a:r>
            <a:r>
              <a:rPr lang="ko-KR" altLang="en-US" sz="1000" b="1" dirty="0">
                <a:solidFill>
                  <a:schemeClr val="tx1"/>
                </a:solidFill>
              </a:rPr>
              <a:t>선택된 국가의 지도 정보 제공</a:t>
            </a:r>
            <a:endParaRPr lang="en-US" altLang="ko-KR" sz="1000" b="1" dirty="0">
              <a:solidFill>
                <a:schemeClr val="tx1"/>
              </a:solidFill>
            </a:endParaRPr>
          </a:p>
          <a:p>
            <a:r>
              <a:rPr lang="en-US" altLang="ko-KR" sz="1000" b="1" dirty="0">
                <a:solidFill>
                  <a:schemeClr val="tx1"/>
                </a:solidFill>
              </a:rPr>
              <a:t>                             </a:t>
            </a:r>
            <a:r>
              <a:rPr lang="ko-KR" altLang="en-US" sz="1000" b="1" dirty="0">
                <a:solidFill>
                  <a:schemeClr val="tx1"/>
                </a:solidFill>
              </a:rPr>
              <a:t>긴급한 상황에서 찾아야할 기관에 대해 정보 제공</a:t>
            </a:r>
          </a:p>
        </p:txBody>
      </p:sp>
      <p:cxnSp>
        <p:nvCxnSpPr>
          <p:cNvPr id="64" name="구부러진 연결선 48">
            <a:extLst>
              <a:ext uri="{FF2B5EF4-FFF2-40B4-BE49-F238E27FC236}">
                <a16:creationId xmlns:a16="http://schemas.microsoft.com/office/drawing/2014/main" id="{E672FA44-9BA0-44F3-B2AE-8536C2F60D02}"/>
              </a:ext>
            </a:extLst>
          </p:cNvPr>
          <p:cNvCxnSpPr>
            <a:cxnSpLocks/>
            <a:stCxn id="62" idx="0"/>
            <a:endCxn id="44" idx="1"/>
          </p:cNvCxnSpPr>
          <p:nvPr/>
        </p:nvCxnSpPr>
        <p:spPr>
          <a:xfrm rot="10800000" flipV="1">
            <a:off x="1292254" y="1996286"/>
            <a:ext cx="1352267" cy="1198432"/>
          </a:xfrm>
          <a:prstGeom prst="curvedConnector3">
            <a:avLst>
              <a:gd name="adj1" fmla="val 116905"/>
            </a:avLst>
          </a:prstGeom>
          <a:ln w="76200">
            <a:solidFill>
              <a:srgbClr val="FFDD75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2951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1EA3454-45BA-47F0-83D2-16DCF8924063}"/>
              </a:ext>
            </a:extLst>
          </p:cNvPr>
          <p:cNvSpPr/>
          <p:nvPr/>
        </p:nvSpPr>
        <p:spPr>
          <a:xfrm>
            <a:off x="0" y="315779"/>
            <a:ext cx="9144000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2.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어떻게 진행할까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?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D68AEBB-3D09-418E-ADB4-ED0CA94F003F}"/>
              </a:ext>
            </a:extLst>
          </p:cNvPr>
          <p:cNvSpPr/>
          <p:nvPr/>
        </p:nvSpPr>
        <p:spPr>
          <a:xfrm>
            <a:off x="0" y="1156037"/>
            <a:ext cx="9144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	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웹 페이지 스케치</a:t>
            </a:r>
            <a:endParaRPr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A2A00A60-9B5D-4E1F-BD1E-22A2FD8573EF}"/>
              </a:ext>
            </a:extLst>
          </p:cNvPr>
          <p:cNvGrpSpPr/>
          <p:nvPr/>
        </p:nvGrpSpPr>
        <p:grpSpPr>
          <a:xfrm>
            <a:off x="1292253" y="2239200"/>
            <a:ext cx="6453415" cy="3534027"/>
            <a:chOff x="1292253" y="2239200"/>
            <a:chExt cx="6453415" cy="3534027"/>
          </a:xfrm>
        </p:grpSpPr>
        <p:pic>
          <p:nvPicPr>
            <p:cNvPr id="63" name="그림 62">
              <a:extLst>
                <a:ext uri="{FF2B5EF4-FFF2-40B4-BE49-F238E27FC236}">
                  <a16:creationId xmlns:a16="http://schemas.microsoft.com/office/drawing/2014/main" id="{BB64BF8E-515E-4576-8FF4-7CE19F37B6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03201" y="2328587"/>
              <a:ext cx="4942467" cy="3444639"/>
            </a:xfrm>
            <a:prstGeom prst="rect">
              <a:avLst/>
            </a:prstGeom>
          </p:spPr>
        </p:pic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74FBBFF7-03E5-4793-BFDC-8E57656FF748}"/>
                </a:ext>
              </a:extLst>
            </p:cNvPr>
            <p:cNvGrpSpPr/>
            <p:nvPr/>
          </p:nvGrpSpPr>
          <p:grpSpPr>
            <a:xfrm>
              <a:off x="1292253" y="2239200"/>
              <a:ext cx="1118777" cy="3534027"/>
              <a:chOff x="1292253" y="2239200"/>
              <a:chExt cx="1118777" cy="3534027"/>
            </a:xfrm>
          </p:grpSpPr>
          <p:sp>
            <p:nvSpPr>
              <p:cNvPr id="68" name="직사각형 67">
                <a:extLst>
                  <a:ext uri="{FF2B5EF4-FFF2-40B4-BE49-F238E27FC236}">
                    <a16:creationId xmlns:a16="http://schemas.microsoft.com/office/drawing/2014/main" id="{917A335C-2B79-4005-913A-EF3B25C2F329}"/>
                  </a:ext>
                </a:extLst>
              </p:cNvPr>
              <p:cNvSpPr/>
              <p:nvPr/>
            </p:nvSpPr>
            <p:spPr>
              <a:xfrm>
                <a:off x="1292253" y="2239200"/>
                <a:ext cx="1118777" cy="3534027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 dirty="0"/>
              </a:p>
            </p:txBody>
          </p:sp>
          <p:sp>
            <p:nvSpPr>
              <p:cNvPr id="69" name="직사각형 68">
                <a:extLst>
                  <a:ext uri="{FF2B5EF4-FFF2-40B4-BE49-F238E27FC236}">
                    <a16:creationId xmlns:a16="http://schemas.microsoft.com/office/drawing/2014/main" id="{2A141273-DDA9-4141-B4D7-971559132400}"/>
                  </a:ext>
                </a:extLst>
              </p:cNvPr>
              <p:cNvSpPr/>
              <p:nvPr/>
            </p:nvSpPr>
            <p:spPr>
              <a:xfrm>
                <a:off x="1292253" y="3604553"/>
                <a:ext cx="1118777" cy="34966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 dirty="0"/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9335061B-5F3B-481F-BF70-01BAFBB5F0B6}"/>
                  </a:ext>
                </a:extLst>
              </p:cNvPr>
              <p:cNvSpPr txBox="1"/>
              <p:nvPr/>
            </p:nvSpPr>
            <p:spPr>
              <a:xfrm>
                <a:off x="1401822" y="3104901"/>
                <a:ext cx="899637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900" dirty="0">
                    <a:solidFill>
                      <a:schemeClr val="bg1"/>
                    </a:solidFill>
                  </a:rPr>
                  <a:t>기관위치</a:t>
                </a:r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B92942C-ACBC-4393-B520-5481286E80E0}"/>
                  </a:ext>
                </a:extLst>
              </p:cNvPr>
              <p:cNvSpPr txBox="1"/>
              <p:nvPr/>
            </p:nvSpPr>
            <p:spPr>
              <a:xfrm>
                <a:off x="1495112" y="3670598"/>
                <a:ext cx="713059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900" dirty="0"/>
                  <a:t>연락처</a:t>
                </a:r>
              </a:p>
            </p:txBody>
          </p: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7678CA57-3E9A-42AF-93D1-3A72950F88D4}"/>
                  </a:ext>
                </a:extLst>
              </p:cNvPr>
              <p:cNvSpPr txBox="1"/>
              <p:nvPr/>
            </p:nvSpPr>
            <p:spPr>
              <a:xfrm>
                <a:off x="1495112" y="2530176"/>
                <a:ext cx="713059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900" dirty="0">
                    <a:solidFill>
                      <a:schemeClr val="bg1"/>
                    </a:solidFill>
                  </a:rPr>
                  <a:t>국가 선택</a:t>
                </a:r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14A7A2E5-62A2-4140-95A3-6572EDAAE168}"/>
                  </a:ext>
                </a:extLst>
              </p:cNvPr>
              <p:cNvSpPr txBox="1"/>
              <p:nvPr/>
            </p:nvSpPr>
            <p:spPr>
              <a:xfrm>
                <a:off x="1495112" y="4206205"/>
                <a:ext cx="713059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900" dirty="0">
                    <a:solidFill>
                      <a:schemeClr val="bg1"/>
                    </a:solidFill>
                  </a:rPr>
                  <a:t>주의 사항</a:t>
                </a:r>
              </a:p>
            </p:txBody>
          </p:sp>
        </p:grpSp>
      </p:grpSp>
      <p:cxnSp>
        <p:nvCxnSpPr>
          <p:cNvPr id="74" name="구부러진 연결선 48">
            <a:extLst>
              <a:ext uri="{FF2B5EF4-FFF2-40B4-BE49-F238E27FC236}">
                <a16:creationId xmlns:a16="http://schemas.microsoft.com/office/drawing/2014/main" id="{8A527A68-F452-4DF2-B788-12693DD108F5}"/>
              </a:ext>
            </a:extLst>
          </p:cNvPr>
          <p:cNvCxnSpPr>
            <a:cxnSpLocks/>
            <a:stCxn id="75" idx="0"/>
            <a:endCxn id="69" idx="1"/>
          </p:cNvCxnSpPr>
          <p:nvPr/>
        </p:nvCxnSpPr>
        <p:spPr>
          <a:xfrm rot="10800000" flipV="1">
            <a:off x="1292254" y="1996285"/>
            <a:ext cx="1352267" cy="1783101"/>
          </a:xfrm>
          <a:prstGeom prst="curvedConnector3">
            <a:avLst>
              <a:gd name="adj1" fmla="val 116905"/>
            </a:avLst>
          </a:prstGeom>
          <a:ln w="76200">
            <a:solidFill>
              <a:srgbClr val="FFDD75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한쪽 모서리가 잘린 사각형 41">
            <a:extLst>
              <a:ext uri="{FF2B5EF4-FFF2-40B4-BE49-F238E27FC236}">
                <a16:creationId xmlns:a16="http://schemas.microsoft.com/office/drawing/2014/main" id="{B4B5776C-A0B3-4D1F-8E94-76CA6ABC7E17}"/>
              </a:ext>
            </a:extLst>
          </p:cNvPr>
          <p:cNvSpPr/>
          <p:nvPr/>
        </p:nvSpPr>
        <p:spPr>
          <a:xfrm flipH="1">
            <a:off x="2644520" y="1753372"/>
            <a:ext cx="5207224" cy="485828"/>
          </a:xfrm>
          <a:prstGeom prst="snip1Rect">
            <a:avLst/>
          </a:prstGeom>
          <a:solidFill>
            <a:schemeClr val="accent4">
              <a:lumMod val="60000"/>
              <a:lumOff val="4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ko-KR" altLang="en-US" sz="1000" b="1" dirty="0">
                <a:solidFill>
                  <a:schemeClr val="tx1"/>
                </a:solidFill>
              </a:rPr>
              <a:t>  클릭 시 지도 기능 </a:t>
            </a:r>
            <a:r>
              <a:rPr lang="en-US" altLang="ko-KR" sz="1000" b="1" dirty="0">
                <a:solidFill>
                  <a:schemeClr val="tx1"/>
                </a:solidFill>
              </a:rPr>
              <a:t>: </a:t>
            </a:r>
            <a:r>
              <a:rPr lang="ko-KR" altLang="en-US" sz="1000" b="1" dirty="0">
                <a:solidFill>
                  <a:schemeClr val="tx1"/>
                </a:solidFill>
              </a:rPr>
              <a:t>긴급한 상황 찾아야할 기관을 선택</a:t>
            </a:r>
          </a:p>
        </p:txBody>
      </p:sp>
    </p:spTree>
    <p:extLst>
      <p:ext uri="{BB962C8B-B14F-4D97-AF65-F5344CB8AC3E}">
        <p14:creationId xmlns:p14="http://schemas.microsoft.com/office/powerpoint/2010/main" val="252722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1EA3454-45BA-47F0-83D2-16DCF8924063}"/>
              </a:ext>
            </a:extLst>
          </p:cNvPr>
          <p:cNvSpPr/>
          <p:nvPr/>
        </p:nvSpPr>
        <p:spPr>
          <a:xfrm>
            <a:off x="0" y="315779"/>
            <a:ext cx="9144000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2.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어떻게 진행할까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?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D68AEBB-3D09-418E-ADB4-ED0CA94F003F}"/>
              </a:ext>
            </a:extLst>
          </p:cNvPr>
          <p:cNvSpPr/>
          <p:nvPr/>
        </p:nvSpPr>
        <p:spPr>
          <a:xfrm>
            <a:off x="2381" y="1156037"/>
            <a:ext cx="9144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	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웹 페이지 스케치</a:t>
            </a:r>
            <a:endParaRPr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87971DD-627F-4643-AF97-F0B987211F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9566" y="2593092"/>
            <a:ext cx="1682956" cy="299761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4977C05-5857-4DC0-BCEF-C93A90D420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854" y="2593092"/>
            <a:ext cx="4357829" cy="29976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3EB4DC8-7798-4FE3-BEEF-9C50CAD49487}"/>
              </a:ext>
            </a:extLst>
          </p:cNvPr>
          <p:cNvSpPr txBox="1"/>
          <p:nvPr/>
        </p:nvSpPr>
        <p:spPr>
          <a:xfrm>
            <a:off x="1117277" y="1820704"/>
            <a:ext cx="644766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50" b="1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전체적인 웹 페이지의 테마 </a:t>
            </a:r>
            <a:r>
              <a:rPr lang="en-US" altLang="ko-KR" sz="1350" b="1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: </a:t>
            </a:r>
            <a:r>
              <a:rPr lang="ko-KR" altLang="en-US" sz="1350" b="1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편안해 보이는 이미지를 사용</a:t>
            </a:r>
            <a:endParaRPr lang="en-US" altLang="ko-KR" sz="1350" b="1" dirty="0">
              <a:solidFill>
                <a:schemeClr val="tx1">
                  <a:lumMod val="65000"/>
                  <a:lumOff val="3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r>
              <a:rPr lang="ko-KR" altLang="en-US" sz="1350" b="1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데스크탑과 모바일에서 </a:t>
            </a:r>
            <a:r>
              <a:rPr lang="ko-KR" altLang="en-US" sz="1350" b="1" dirty="0">
                <a:solidFill>
                  <a:srgbClr val="C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반응형으로 동작</a:t>
            </a:r>
            <a:r>
              <a:rPr lang="en-US" altLang="ko-KR" sz="1350" b="1" dirty="0">
                <a:solidFill>
                  <a:srgbClr val="C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  <a:endParaRPr lang="en-US" altLang="ko-KR" sz="1350" dirty="0">
              <a:solidFill>
                <a:srgbClr val="C0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5425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1EA3454-45BA-47F0-83D2-16DCF8924063}"/>
              </a:ext>
            </a:extLst>
          </p:cNvPr>
          <p:cNvSpPr/>
          <p:nvPr/>
        </p:nvSpPr>
        <p:spPr>
          <a:xfrm>
            <a:off x="0" y="315779"/>
            <a:ext cx="9144000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3.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웹사이트 구현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D68AEBB-3D09-418E-ADB4-ED0CA94F003F}"/>
              </a:ext>
            </a:extLst>
          </p:cNvPr>
          <p:cNvSpPr/>
          <p:nvPr/>
        </p:nvSpPr>
        <p:spPr>
          <a:xfrm>
            <a:off x="0" y="1156037"/>
            <a:ext cx="9144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	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데이터 수집</a:t>
            </a:r>
            <a:endParaRPr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BB324956-AB1A-41A8-8D01-AF546EFC40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152790" y="2105504"/>
            <a:ext cx="3009156" cy="2093832"/>
          </a:xfrm>
          <a:prstGeom prst="rec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D7EF0D19-C18B-4CE9-BA27-3CE6F590C732}"/>
              </a:ext>
            </a:extLst>
          </p:cNvPr>
          <p:cNvSpPr txBox="1"/>
          <p:nvPr/>
        </p:nvSpPr>
        <p:spPr>
          <a:xfrm>
            <a:off x="1006314" y="1676937"/>
            <a:ext cx="813768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400" b="1" dirty="0"/>
              <a:t>공공 데이터 포털 </a:t>
            </a:r>
            <a:r>
              <a:rPr lang="en-US" altLang="ko-KR" sz="1400" b="1" dirty="0"/>
              <a:t>API </a:t>
            </a:r>
            <a:r>
              <a:rPr lang="ko-KR" altLang="en-US" sz="1400" b="1" dirty="0"/>
              <a:t>→</a:t>
            </a:r>
            <a:r>
              <a:rPr lang="en-US" altLang="ko-KR" sz="1400" b="1" dirty="0"/>
              <a:t> xml</a:t>
            </a:r>
            <a:r>
              <a:rPr lang="ko-KR" altLang="en-US" sz="1400" b="1" dirty="0"/>
              <a:t> </a:t>
            </a:r>
            <a:r>
              <a:rPr lang="en-US" altLang="ko-KR" sz="1400" b="1" dirty="0"/>
              <a:t>:</a:t>
            </a:r>
            <a:r>
              <a:rPr lang="ko-KR" altLang="en-US" sz="1400" b="1" dirty="0"/>
              <a:t>  </a:t>
            </a:r>
            <a:r>
              <a:rPr lang="en-US" altLang="ko-KR" sz="1400" b="1" dirty="0"/>
              <a:t>csv,</a:t>
            </a:r>
            <a:r>
              <a:rPr lang="ko-KR" altLang="en-US" sz="1400" b="1" dirty="0"/>
              <a:t> </a:t>
            </a:r>
            <a:r>
              <a:rPr lang="en-US" altLang="ko-KR" sz="1400" b="1" dirty="0"/>
              <a:t>xlsx </a:t>
            </a:r>
            <a:r>
              <a:rPr lang="ko-KR" altLang="en-US" sz="1400" b="1" dirty="0"/>
              <a:t>파일로 파싱</a:t>
            </a:r>
            <a:endParaRPr lang="en-US" altLang="ko-KR" sz="1400" dirty="0"/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D7DA1931-1671-4173-BAC5-A3B047C6C6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2790" y="4243530"/>
            <a:ext cx="3009156" cy="2093832"/>
          </a:xfrm>
          <a:prstGeom prst="rect">
            <a:avLst/>
          </a:prstGeom>
          <a:ln>
            <a:noFill/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A4C1E93-55FB-4606-A1D9-87120011DF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3979" y="3066305"/>
            <a:ext cx="2817228" cy="984487"/>
          </a:xfrm>
          <a:prstGeom prst="rec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0CB3FCE-39E3-4344-995A-5D7466867B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73979" y="4391729"/>
            <a:ext cx="2817229" cy="896551"/>
          </a:xfrm>
          <a:prstGeom prst="rec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E973AC5-09B8-4608-AF77-29904ADEE93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73979" y="5635313"/>
            <a:ext cx="2817228" cy="702048"/>
          </a:xfrm>
          <a:prstGeom prst="rec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58D5794-FB3A-4A14-8F4B-457C11CBF25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14118"/>
          <a:stretch/>
        </p:blipFill>
        <p:spPr>
          <a:xfrm>
            <a:off x="5173979" y="2099290"/>
            <a:ext cx="2817228" cy="707918"/>
          </a:xfrm>
          <a:prstGeom prst="rec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57240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1EA3454-45BA-47F0-83D2-16DCF8924063}"/>
              </a:ext>
            </a:extLst>
          </p:cNvPr>
          <p:cNvSpPr/>
          <p:nvPr/>
        </p:nvSpPr>
        <p:spPr>
          <a:xfrm>
            <a:off x="0" y="315779"/>
            <a:ext cx="9144000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3.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웹사이트 구현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D68AEBB-3D09-418E-ADB4-ED0CA94F003F}"/>
              </a:ext>
            </a:extLst>
          </p:cNvPr>
          <p:cNvSpPr/>
          <p:nvPr/>
        </p:nvSpPr>
        <p:spPr>
          <a:xfrm>
            <a:off x="0" y="1156037"/>
            <a:ext cx="9144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	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데이터 수집</a:t>
            </a:r>
            <a:endParaRPr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7EF0D19-C18B-4CE9-BA27-3CE6F590C732}"/>
              </a:ext>
            </a:extLst>
          </p:cNvPr>
          <p:cNvSpPr txBox="1"/>
          <p:nvPr/>
        </p:nvSpPr>
        <p:spPr>
          <a:xfrm>
            <a:off x="1006314" y="1676937"/>
            <a:ext cx="813768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400" b="1" dirty="0"/>
              <a:t>데이터 베이스 </a:t>
            </a:r>
            <a:r>
              <a:rPr lang="en-US" altLang="ko-KR" sz="1400" b="1" dirty="0"/>
              <a:t>:</a:t>
            </a:r>
            <a:r>
              <a:rPr lang="ko-KR" altLang="en-US" sz="1400" b="1" dirty="0"/>
              <a:t>  </a:t>
            </a:r>
            <a:r>
              <a:rPr lang="en-US" altLang="ko-KR" sz="1400" b="1" dirty="0"/>
              <a:t>ERD </a:t>
            </a:r>
            <a:r>
              <a:rPr lang="ko-KR" altLang="en-US" sz="1400" b="1" dirty="0"/>
              <a:t>작성</a:t>
            </a:r>
            <a:endParaRPr lang="en-US" altLang="ko-KR" sz="1400" b="1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56C901BD-796C-4144-AE65-1A6F48D9C9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1820" y="2105504"/>
            <a:ext cx="2926080" cy="3911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217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모서리가 둥근 직사각형 69">
            <a:extLst>
              <a:ext uri="{FF2B5EF4-FFF2-40B4-BE49-F238E27FC236}">
                <a16:creationId xmlns:a16="http://schemas.microsoft.com/office/drawing/2014/main" id="{3285E49C-1608-44EE-8A34-F151D34FAAE4}"/>
              </a:ext>
            </a:extLst>
          </p:cNvPr>
          <p:cNvSpPr/>
          <p:nvPr/>
        </p:nvSpPr>
        <p:spPr>
          <a:xfrm>
            <a:off x="1403751" y="1160022"/>
            <a:ext cx="6462006" cy="1389425"/>
          </a:xfrm>
          <a:prstGeom prst="roundRect">
            <a:avLst>
              <a:gd name="adj" fmla="val 5033"/>
            </a:avLst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85" name="자유형 71">
            <a:extLst>
              <a:ext uri="{FF2B5EF4-FFF2-40B4-BE49-F238E27FC236}">
                <a16:creationId xmlns:a16="http://schemas.microsoft.com/office/drawing/2014/main" id="{E233C1C0-8E0C-4041-9519-984A1A30966C}"/>
              </a:ext>
            </a:extLst>
          </p:cNvPr>
          <p:cNvSpPr/>
          <p:nvPr/>
        </p:nvSpPr>
        <p:spPr>
          <a:xfrm>
            <a:off x="1403751" y="1160022"/>
            <a:ext cx="236462" cy="250165"/>
          </a:xfrm>
          <a:custGeom>
            <a:avLst/>
            <a:gdLst>
              <a:gd name="connsiteX0" fmla="*/ 94648 w 344388"/>
              <a:gd name="connsiteY0" fmla="*/ 0 h 344388"/>
              <a:gd name="connsiteX1" fmla="*/ 344388 w 344388"/>
              <a:gd name="connsiteY1" fmla="*/ 0 h 344388"/>
              <a:gd name="connsiteX2" fmla="*/ 0 w 344388"/>
              <a:gd name="connsiteY2" fmla="*/ 344388 h 344388"/>
              <a:gd name="connsiteX3" fmla="*/ 0 w 344388"/>
              <a:gd name="connsiteY3" fmla="*/ 94648 h 344388"/>
              <a:gd name="connsiteX4" fmla="*/ 94648 w 344388"/>
              <a:gd name="connsiteY4" fmla="*/ 0 h 344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88" h="344388">
                <a:moveTo>
                  <a:pt x="94648" y="0"/>
                </a:moveTo>
                <a:lnTo>
                  <a:pt x="344388" y="0"/>
                </a:lnTo>
                <a:lnTo>
                  <a:pt x="0" y="344388"/>
                </a:lnTo>
                <a:lnTo>
                  <a:pt x="0" y="94648"/>
                </a:lnTo>
                <a:cubicBezTo>
                  <a:pt x="0" y="42375"/>
                  <a:pt x="42375" y="0"/>
                  <a:pt x="94648" y="0"/>
                </a:cubicBezTo>
                <a:close/>
              </a:path>
            </a:pathLst>
          </a:cu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8BE5E08D-2796-4269-95B4-C345B52A184F}"/>
              </a:ext>
            </a:extLst>
          </p:cNvPr>
          <p:cNvGrpSpPr/>
          <p:nvPr/>
        </p:nvGrpSpPr>
        <p:grpSpPr>
          <a:xfrm>
            <a:off x="1695907" y="1410187"/>
            <a:ext cx="2008480" cy="869387"/>
            <a:chOff x="1598465" y="2485473"/>
            <a:chExt cx="2318546" cy="1003602"/>
          </a:xfrm>
        </p:grpSpPr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E95E77E4-B953-4701-B2F3-DEEA7DD93D71}"/>
                </a:ext>
              </a:extLst>
            </p:cNvPr>
            <p:cNvSpPr/>
            <p:nvPr/>
          </p:nvSpPr>
          <p:spPr>
            <a:xfrm>
              <a:off x="2945537" y="2533319"/>
              <a:ext cx="971474" cy="31354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ko-KR" altLang="en-US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팀장</a:t>
              </a:r>
              <a:endParaRPr lang="ko-KR" altLang="en-US" sz="5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D8B94C7F-1CEA-4786-AC8F-73D678368A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484" r="23484"/>
            <a:stretch/>
          </p:blipFill>
          <p:spPr>
            <a:xfrm>
              <a:off x="1598465" y="2485473"/>
              <a:ext cx="971474" cy="1003602"/>
            </a:xfrm>
            <a:prstGeom prst="roundRect">
              <a:avLst/>
            </a:prstGeom>
          </p:spPr>
        </p:pic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433E98AD-C2C4-4062-9295-B934DFA453DA}"/>
                </a:ext>
              </a:extLst>
            </p:cNvPr>
            <p:cNvSpPr/>
            <p:nvPr/>
          </p:nvSpPr>
          <p:spPr>
            <a:xfrm>
              <a:off x="2755010" y="2955416"/>
              <a:ext cx="971474" cy="31354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ko-KR" altLang="en-US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박성호</a:t>
              </a:r>
              <a:endParaRPr lang="ko-KR" altLang="en-US" sz="5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B4E6388F-48BD-46C8-A17C-522D444081DD}"/>
              </a:ext>
            </a:extLst>
          </p:cNvPr>
          <p:cNvSpPr/>
          <p:nvPr/>
        </p:nvSpPr>
        <p:spPr>
          <a:xfrm>
            <a:off x="3699661" y="1160022"/>
            <a:ext cx="4166095" cy="1389424"/>
          </a:xfrm>
          <a:prstGeom prst="rect">
            <a:avLst/>
          </a:prstGeom>
        </p:spPr>
        <p:txBody>
          <a:bodyPr wrap="square" anchor="ctr">
            <a:no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0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ㆍ</a:t>
            </a:r>
            <a:r>
              <a: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Front-end ( React, </a:t>
            </a:r>
            <a:r>
              <a:rPr lang="en-US" altLang="ko-KR" sz="10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css</a:t>
            </a:r>
            <a:r>
              <a:rPr lang="en-US" altLang="ko-KR" sz="1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HTML )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ㆍ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사이트 웹 디자인 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/ 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기능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개발</a:t>
            </a:r>
            <a:endParaRPr lang="en-US" altLang="ko-KR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ㆍ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데이터 수집</a:t>
            </a:r>
            <a:endParaRPr lang="ko-KR" altLang="en-US" sz="3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9" name="모서리가 둥근 직사각형 69">
            <a:extLst>
              <a:ext uri="{FF2B5EF4-FFF2-40B4-BE49-F238E27FC236}">
                <a16:creationId xmlns:a16="http://schemas.microsoft.com/office/drawing/2014/main" id="{E1E27E89-02B4-42B4-AD15-E664BAAFA94F}"/>
              </a:ext>
            </a:extLst>
          </p:cNvPr>
          <p:cNvSpPr/>
          <p:nvPr/>
        </p:nvSpPr>
        <p:spPr>
          <a:xfrm>
            <a:off x="1403751" y="2869986"/>
            <a:ext cx="6462006" cy="1389425"/>
          </a:xfrm>
          <a:prstGeom prst="roundRect">
            <a:avLst>
              <a:gd name="adj" fmla="val 5033"/>
            </a:avLst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endParaRPr lang="en-US" altLang="ko-KR" sz="1000" dirty="0">
              <a:solidFill>
                <a:schemeClr val="tx1"/>
              </a:solidFill>
            </a:endParaRPr>
          </a:p>
        </p:txBody>
      </p:sp>
      <p:grpSp>
        <p:nvGrpSpPr>
          <p:cNvPr id="100" name="그룹 99">
            <a:extLst>
              <a:ext uri="{FF2B5EF4-FFF2-40B4-BE49-F238E27FC236}">
                <a16:creationId xmlns:a16="http://schemas.microsoft.com/office/drawing/2014/main" id="{126E09DF-4A9F-4721-BF77-7BE1EB95EA32}"/>
              </a:ext>
            </a:extLst>
          </p:cNvPr>
          <p:cNvGrpSpPr/>
          <p:nvPr/>
        </p:nvGrpSpPr>
        <p:grpSpPr>
          <a:xfrm>
            <a:off x="1695907" y="3120151"/>
            <a:ext cx="2008480" cy="869387"/>
            <a:chOff x="1598465" y="2485472"/>
            <a:chExt cx="2318546" cy="1003602"/>
          </a:xfrm>
        </p:grpSpPr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585269A1-8F74-45DF-9679-6AD3B5DC2C4C}"/>
                </a:ext>
              </a:extLst>
            </p:cNvPr>
            <p:cNvSpPr/>
            <p:nvPr/>
          </p:nvSpPr>
          <p:spPr>
            <a:xfrm>
              <a:off x="2945537" y="2533319"/>
              <a:ext cx="971474" cy="36195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ko-KR" altLang="en-US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팀원</a:t>
              </a:r>
              <a:endParaRPr lang="ko-KR" altLang="en-US" sz="5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pic>
          <p:nvPicPr>
            <p:cNvPr id="102" name="그림 101">
              <a:extLst>
                <a:ext uri="{FF2B5EF4-FFF2-40B4-BE49-F238E27FC236}">
                  <a16:creationId xmlns:a16="http://schemas.microsoft.com/office/drawing/2014/main" id="{6A37B9BC-E904-45D7-98D5-AAD8C9027D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01" r="1601"/>
            <a:stretch/>
          </p:blipFill>
          <p:spPr>
            <a:xfrm>
              <a:off x="1598465" y="2485472"/>
              <a:ext cx="971474" cy="1003602"/>
            </a:xfrm>
            <a:prstGeom prst="roundRect">
              <a:avLst/>
            </a:prstGeom>
          </p:spPr>
        </p:pic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DE3AB36A-DE6F-4D05-8A6E-138F74788CDC}"/>
                </a:ext>
              </a:extLst>
            </p:cNvPr>
            <p:cNvSpPr/>
            <p:nvPr/>
          </p:nvSpPr>
          <p:spPr>
            <a:xfrm>
              <a:off x="2755010" y="2955416"/>
              <a:ext cx="971474" cy="36195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ko-KR" altLang="en-US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윤현영</a:t>
              </a:r>
              <a:endParaRPr lang="ko-KR" altLang="en-US" sz="5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104" name="모서리가 둥근 직사각형 69">
            <a:extLst>
              <a:ext uri="{FF2B5EF4-FFF2-40B4-BE49-F238E27FC236}">
                <a16:creationId xmlns:a16="http://schemas.microsoft.com/office/drawing/2014/main" id="{094B4C86-F72F-4335-91BC-D792E6BF8176}"/>
              </a:ext>
            </a:extLst>
          </p:cNvPr>
          <p:cNvSpPr/>
          <p:nvPr/>
        </p:nvSpPr>
        <p:spPr>
          <a:xfrm>
            <a:off x="1403751" y="4579950"/>
            <a:ext cx="6462006" cy="1389425"/>
          </a:xfrm>
          <a:prstGeom prst="roundRect">
            <a:avLst>
              <a:gd name="adj" fmla="val 5033"/>
            </a:avLst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endParaRPr lang="en-US" altLang="ko-KR" sz="1000" dirty="0">
              <a:solidFill>
                <a:schemeClr val="tx1"/>
              </a:solidFill>
            </a:endParaRPr>
          </a:p>
        </p:txBody>
      </p: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2BC5CCFF-F14D-45F1-8979-BC974C4503CF}"/>
              </a:ext>
            </a:extLst>
          </p:cNvPr>
          <p:cNvGrpSpPr/>
          <p:nvPr/>
        </p:nvGrpSpPr>
        <p:grpSpPr>
          <a:xfrm>
            <a:off x="1695907" y="4830115"/>
            <a:ext cx="2008480" cy="869387"/>
            <a:chOff x="1598465" y="2485472"/>
            <a:chExt cx="2318546" cy="1003602"/>
          </a:xfrm>
        </p:grpSpPr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B8CA904D-AC11-4545-AC76-7779E69C5834}"/>
                </a:ext>
              </a:extLst>
            </p:cNvPr>
            <p:cNvSpPr/>
            <p:nvPr/>
          </p:nvSpPr>
          <p:spPr>
            <a:xfrm>
              <a:off x="2945537" y="2533319"/>
              <a:ext cx="971474" cy="36195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ko-KR" altLang="en-US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팀원</a:t>
              </a:r>
              <a:endParaRPr lang="ko-KR" altLang="en-US" sz="5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pic>
          <p:nvPicPr>
            <p:cNvPr id="107" name="그림 106">
              <a:extLst>
                <a:ext uri="{FF2B5EF4-FFF2-40B4-BE49-F238E27FC236}">
                  <a16:creationId xmlns:a16="http://schemas.microsoft.com/office/drawing/2014/main" id="{B7B4DB55-1D45-444E-9A1C-6EBE77F2F3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01" r="1601"/>
            <a:stretch/>
          </p:blipFill>
          <p:spPr>
            <a:xfrm>
              <a:off x="1598465" y="2485472"/>
              <a:ext cx="971474" cy="1003602"/>
            </a:xfrm>
            <a:prstGeom prst="roundRect">
              <a:avLst/>
            </a:prstGeom>
          </p:spPr>
        </p:pic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CB30326E-733E-4D52-935E-FA715CCBB5C7}"/>
                </a:ext>
              </a:extLst>
            </p:cNvPr>
            <p:cNvSpPr/>
            <p:nvPr/>
          </p:nvSpPr>
          <p:spPr>
            <a:xfrm>
              <a:off x="2755010" y="2955416"/>
              <a:ext cx="971474" cy="36195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ko-KR" altLang="en-US" sz="11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안길환</a:t>
              </a:r>
              <a:endParaRPr lang="ko-KR" altLang="en-US" sz="5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109" name="자유형 71">
            <a:extLst>
              <a:ext uri="{FF2B5EF4-FFF2-40B4-BE49-F238E27FC236}">
                <a16:creationId xmlns:a16="http://schemas.microsoft.com/office/drawing/2014/main" id="{5BDCE638-D7B2-498B-9A67-11CDFE4F9D4B}"/>
              </a:ext>
            </a:extLst>
          </p:cNvPr>
          <p:cNvSpPr/>
          <p:nvPr/>
        </p:nvSpPr>
        <p:spPr>
          <a:xfrm>
            <a:off x="1403751" y="2869986"/>
            <a:ext cx="236462" cy="250165"/>
          </a:xfrm>
          <a:custGeom>
            <a:avLst/>
            <a:gdLst>
              <a:gd name="connsiteX0" fmla="*/ 94648 w 344388"/>
              <a:gd name="connsiteY0" fmla="*/ 0 h 344388"/>
              <a:gd name="connsiteX1" fmla="*/ 344388 w 344388"/>
              <a:gd name="connsiteY1" fmla="*/ 0 h 344388"/>
              <a:gd name="connsiteX2" fmla="*/ 0 w 344388"/>
              <a:gd name="connsiteY2" fmla="*/ 344388 h 344388"/>
              <a:gd name="connsiteX3" fmla="*/ 0 w 344388"/>
              <a:gd name="connsiteY3" fmla="*/ 94648 h 344388"/>
              <a:gd name="connsiteX4" fmla="*/ 94648 w 344388"/>
              <a:gd name="connsiteY4" fmla="*/ 0 h 344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88" h="344388">
                <a:moveTo>
                  <a:pt x="94648" y="0"/>
                </a:moveTo>
                <a:lnTo>
                  <a:pt x="344388" y="0"/>
                </a:lnTo>
                <a:lnTo>
                  <a:pt x="0" y="344388"/>
                </a:lnTo>
                <a:lnTo>
                  <a:pt x="0" y="94648"/>
                </a:lnTo>
                <a:cubicBezTo>
                  <a:pt x="0" y="42375"/>
                  <a:pt x="42375" y="0"/>
                  <a:pt x="94648" y="0"/>
                </a:cubicBezTo>
                <a:close/>
              </a:path>
            </a:pathLst>
          </a:cu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0" name="자유형 71">
            <a:extLst>
              <a:ext uri="{FF2B5EF4-FFF2-40B4-BE49-F238E27FC236}">
                <a16:creationId xmlns:a16="http://schemas.microsoft.com/office/drawing/2014/main" id="{52433D97-7E45-4BAF-8866-C6A7FF87ABCC}"/>
              </a:ext>
            </a:extLst>
          </p:cNvPr>
          <p:cNvSpPr/>
          <p:nvPr/>
        </p:nvSpPr>
        <p:spPr>
          <a:xfrm>
            <a:off x="1403751" y="4579950"/>
            <a:ext cx="236462" cy="250165"/>
          </a:xfrm>
          <a:custGeom>
            <a:avLst/>
            <a:gdLst>
              <a:gd name="connsiteX0" fmla="*/ 94648 w 344388"/>
              <a:gd name="connsiteY0" fmla="*/ 0 h 344388"/>
              <a:gd name="connsiteX1" fmla="*/ 344388 w 344388"/>
              <a:gd name="connsiteY1" fmla="*/ 0 h 344388"/>
              <a:gd name="connsiteX2" fmla="*/ 0 w 344388"/>
              <a:gd name="connsiteY2" fmla="*/ 344388 h 344388"/>
              <a:gd name="connsiteX3" fmla="*/ 0 w 344388"/>
              <a:gd name="connsiteY3" fmla="*/ 94648 h 344388"/>
              <a:gd name="connsiteX4" fmla="*/ 94648 w 344388"/>
              <a:gd name="connsiteY4" fmla="*/ 0 h 344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88" h="344388">
                <a:moveTo>
                  <a:pt x="94648" y="0"/>
                </a:moveTo>
                <a:lnTo>
                  <a:pt x="344388" y="0"/>
                </a:lnTo>
                <a:lnTo>
                  <a:pt x="0" y="344388"/>
                </a:lnTo>
                <a:lnTo>
                  <a:pt x="0" y="94648"/>
                </a:lnTo>
                <a:cubicBezTo>
                  <a:pt x="0" y="42375"/>
                  <a:pt x="42375" y="0"/>
                  <a:pt x="94648" y="0"/>
                </a:cubicBezTo>
                <a:close/>
              </a:path>
            </a:pathLst>
          </a:cu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A2B35A25-52BC-4BEF-8405-2E696EFE15B0}"/>
              </a:ext>
            </a:extLst>
          </p:cNvPr>
          <p:cNvSpPr/>
          <p:nvPr/>
        </p:nvSpPr>
        <p:spPr>
          <a:xfrm>
            <a:off x="3699661" y="2869985"/>
            <a:ext cx="4166095" cy="1389425"/>
          </a:xfrm>
          <a:prstGeom prst="rect">
            <a:avLst/>
          </a:prstGeom>
        </p:spPr>
        <p:txBody>
          <a:bodyPr wrap="square" anchor="ctr">
            <a:no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0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ㆍ</a:t>
            </a:r>
            <a:r>
              <a: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Front-end ( React )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ㆍ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지도 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API 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활용 기능 개발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( Google Map API )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- 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건물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주소 검색기능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 GPS 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이용 현재위치 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- 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출발지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목적지 경로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시간계산</a:t>
            </a: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769BE7EA-6AF4-4C31-973F-B3C018BAC183}"/>
              </a:ext>
            </a:extLst>
          </p:cNvPr>
          <p:cNvSpPr/>
          <p:nvPr/>
        </p:nvSpPr>
        <p:spPr>
          <a:xfrm>
            <a:off x="3699661" y="4579949"/>
            <a:ext cx="4166096" cy="1389425"/>
          </a:xfrm>
          <a:prstGeom prst="rect">
            <a:avLst/>
          </a:prstGeom>
        </p:spPr>
        <p:txBody>
          <a:bodyPr wrap="square" anchor="ctr">
            <a:no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0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ㆍ</a:t>
            </a:r>
            <a:r>
              <a: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Back-end  ( Django Rest Framework )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ㆍ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Service Infra ( Cloud, ubuntu, MariaDB, </a:t>
            </a:r>
            <a:r>
              <a:rPr lang="en-US" altLang="ko-KR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gunicorn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US" altLang="ko-KR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nginx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)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ㆍ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데이터 처리</a:t>
            </a:r>
            <a:endParaRPr lang="en-US" altLang="ko-KR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ㆍ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프로젝트 관리</a:t>
            </a:r>
            <a:endParaRPr lang="ko-KR" altLang="en-US" sz="3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7B1521A8-24CC-41B5-9286-781C3E2EA71E}"/>
              </a:ext>
            </a:extLst>
          </p:cNvPr>
          <p:cNvSpPr/>
          <p:nvPr/>
        </p:nvSpPr>
        <p:spPr>
          <a:xfrm>
            <a:off x="0" y="315779"/>
            <a:ext cx="9144000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TEAM :   #import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4" name="모서리가 둥근 직사각형 69">
            <a:extLst>
              <a:ext uri="{FF2B5EF4-FFF2-40B4-BE49-F238E27FC236}">
                <a16:creationId xmlns:a16="http://schemas.microsoft.com/office/drawing/2014/main" id="{8B79B540-E502-4A03-9193-9FB102328EE9}"/>
              </a:ext>
            </a:extLst>
          </p:cNvPr>
          <p:cNvSpPr/>
          <p:nvPr/>
        </p:nvSpPr>
        <p:spPr>
          <a:xfrm>
            <a:off x="7054104" y="1188596"/>
            <a:ext cx="792601" cy="246494"/>
          </a:xfrm>
          <a:prstGeom prst="roundRect">
            <a:avLst>
              <a:gd name="adj" fmla="val 25916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>
              <a:lnSpc>
                <a:spcPct val="150000"/>
              </a:lnSpc>
            </a:pPr>
            <a:r>
              <a:rPr lang="ko-KR" altLang="en-US" sz="800" b="1" dirty="0">
                <a:solidFill>
                  <a:schemeClr val="bg1"/>
                </a:solidFill>
              </a:rPr>
              <a:t>기획</a:t>
            </a:r>
            <a:r>
              <a:rPr lang="en-US" altLang="ko-KR" sz="800" b="1" dirty="0">
                <a:solidFill>
                  <a:schemeClr val="bg1"/>
                </a:solidFill>
              </a:rPr>
              <a:t>, </a:t>
            </a:r>
            <a:r>
              <a:rPr lang="ko-KR" altLang="en-US" sz="800" b="1" dirty="0">
                <a:solidFill>
                  <a:schemeClr val="bg1"/>
                </a:solidFill>
              </a:rPr>
              <a:t>디자인</a:t>
            </a:r>
            <a:endParaRPr lang="en-US" altLang="ko-KR" sz="800" b="1" dirty="0">
              <a:solidFill>
                <a:schemeClr val="bg1"/>
              </a:solidFill>
            </a:endParaRPr>
          </a:p>
        </p:txBody>
      </p:sp>
      <p:sp>
        <p:nvSpPr>
          <p:cNvPr id="115" name="모서리가 둥근 직사각형 69">
            <a:extLst>
              <a:ext uri="{FF2B5EF4-FFF2-40B4-BE49-F238E27FC236}">
                <a16:creationId xmlns:a16="http://schemas.microsoft.com/office/drawing/2014/main" id="{A5539FAD-BF56-4C37-89C6-F263BB5090B1}"/>
              </a:ext>
            </a:extLst>
          </p:cNvPr>
          <p:cNvSpPr/>
          <p:nvPr/>
        </p:nvSpPr>
        <p:spPr>
          <a:xfrm>
            <a:off x="7054103" y="2898560"/>
            <a:ext cx="792601" cy="246494"/>
          </a:xfrm>
          <a:prstGeom prst="roundRect">
            <a:avLst>
              <a:gd name="adj" fmla="val 25916"/>
            </a:avLst>
          </a:prstGeom>
          <a:solidFill>
            <a:srgbClr val="F088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>
              <a:lnSpc>
                <a:spcPct val="150000"/>
              </a:lnSpc>
            </a:pPr>
            <a:r>
              <a:rPr lang="ko-KR" altLang="en-US" sz="800" b="1" dirty="0">
                <a:solidFill>
                  <a:schemeClr val="bg1"/>
                </a:solidFill>
              </a:rPr>
              <a:t>개발</a:t>
            </a:r>
            <a:r>
              <a:rPr lang="en-US" altLang="ko-KR" sz="800" b="1" dirty="0">
                <a:solidFill>
                  <a:schemeClr val="bg1"/>
                </a:solidFill>
              </a:rPr>
              <a:t>, </a:t>
            </a:r>
            <a:r>
              <a:rPr lang="ko-KR" altLang="en-US" sz="800" b="1" dirty="0">
                <a:solidFill>
                  <a:schemeClr val="bg1"/>
                </a:solidFill>
              </a:rPr>
              <a:t>검증</a:t>
            </a:r>
            <a:endParaRPr lang="en-US" altLang="ko-KR" sz="800" b="1" dirty="0">
              <a:solidFill>
                <a:schemeClr val="bg1"/>
              </a:solidFill>
            </a:endParaRPr>
          </a:p>
        </p:txBody>
      </p:sp>
      <p:sp>
        <p:nvSpPr>
          <p:cNvPr id="116" name="모서리가 둥근 직사각형 69">
            <a:extLst>
              <a:ext uri="{FF2B5EF4-FFF2-40B4-BE49-F238E27FC236}">
                <a16:creationId xmlns:a16="http://schemas.microsoft.com/office/drawing/2014/main" id="{2B93EA8C-F764-46F9-B432-B0AA0C3BE0D1}"/>
              </a:ext>
            </a:extLst>
          </p:cNvPr>
          <p:cNvSpPr/>
          <p:nvPr/>
        </p:nvSpPr>
        <p:spPr>
          <a:xfrm>
            <a:off x="7054102" y="4612196"/>
            <a:ext cx="792601" cy="246494"/>
          </a:xfrm>
          <a:prstGeom prst="roundRect">
            <a:avLst>
              <a:gd name="adj" fmla="val 25916"/>
            </a:avLst>
          </a:prstGeom>
          <a:solidFill>
            <a:srgbClr val="D854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>
              <a:lnSpc>
                <a:spcPct val="150000"/>
              </a:lnSpc>
            </a:pPr>
            <a:r>
              <a:rPr lang="ko-KR" altLang="en-US" sz="800" b="1" dirty="0">
                <a:solidFill>
                  <a:schemeClr val="bg1"/>
                </a:solidFill>
              </a:rPr>
              <a:t>설계</a:t>
            </a:r>
            <a:r>
              <a:rPr lang="en-US" altLang="ko-KR" sz="800" b="1" dirty="0">
                <a:solidFill>
                  <a:schemeClr val="bg1"/>
                </a:solidFill>
              </a:rPr>
              <a:t>, </a:t>
            </a:r>
            <a:r>
              <a:rPr lang="ko-KR" altLang="en-US" sz="800" b="1" dirty="0">
                <a:solidFill>
                  <a:schemeClr val="bg1"/>
                </a:solidFill>
              </a:rPr>
              <a:t>관리</a:t>
            </a:r>
            <a:endParaRPr lang="en-US" altLang="ko-KR" sz="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4223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1EA3454-45BA-47F0-83D2-16DCF8924063}"/>
              </a:ext>
            </a:extLst>
          </p:cNvPr>
          <p:cNvSpPr/>
          <p:nvPr/>
        </p:nvSpPr>
        <p:spPr>
          <a:xfrm>
            <a:off x="0" y="315779"/>
            <a:ext cx="9144000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3.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웹사이트 구현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D68AEBB-3D09-418E-ADB4-ED0CA94F003F}"/>
              </a:ext>
            </a:extLst>
          </p:cNvPr>
          <p:cNvSpPr/>
          <p:nvPr/>
        </p:nvSpPr>
        <p:spPr>
          <a:xfrm>
            <a:off x="0" y="1156037"/>
            <a:ext cx="9144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	API Service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D7A5E0E-84BD-4704-BA3C-A2373ED20E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187" y="2569598"/>
            <a:ext cx="3719513" cy="289244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72B94D0-0DE4-4123-A4F4-0BBDFDA03F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4549" y="1660264"/>
            <a:ext cx="1767551" cy="169728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6BA253F-E812-48B5-B0B9-D5E889A96B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8624" y="1660264"/>
            <a:ext cx="1767551" cy="169728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71BBCAA-179D-45E8-9DA1-D71352393E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74549" y="4349332"/>
            <a:ext cx="1767551" cy="169728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219B5E34-A3C6-424C-AD04-0B924CDFCC6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88623" y="4349332"/>
            <a:ext cx="1767551" cy="1697288"/>
          </a:xfrm>
          <a:prstGeom prst="rect">
            <a:avLst/>
          </a:prstGeom>
        </p:spPr>
      </p:pic>
      <p:cxnSp>
        <p:nvCxnSpPr>
          <p:cNvPr id="23" name="구부러진 연결선 48">
            <a:extLst>
              <a:ext uri="{FF2B5EF4-FFF2-40B4-BE49-F238E27FC236}">
                <a16:creationId xmlns:a16="http://schemas.microsoft.com/office/drawing/2014/main" id="{EB6DB250-5346-4E46-A0FC-9A147A0732BA}"/>
              </a:ext>
            </a:extLst>
          </p:cNvPr>
          <p:cNvCxnSpPr>
            <a:cxnSpLocks/>
            <a:stCxn id="7" idx="3"/>
            <a:endCxn id="9" idx="2"/>
          </p:cNvCxnSpPr>
          <p:nvPr/>
        </p:nvCxnSpPr>
        <p:spPr>
          <a:xfrm flipV="1">
            <a:off x="4457700" y="3357552"/>
            <a:ext cx="1300625" cy="658267"/>
          </a:xfrm>
          <a:prstGeom prst="curvedConnector2">
            <a:avLst/>
          </a:prstGeom>
          <a:ln>
            <a:solidFill>
              <a:srgbClr val="57C6C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구부러진 연결선 48">
            <a:extLst>
              <a:ext uri="{FF2B5EF4-FFF2-40B4-BE49-F238E27FC236}">
                <a16:creationId xmlns:a16="http://schemas.microsoft.com/office/drawing/2014/main" id="{6F1151F3-E5DD-4980-8A87-5CFCEB178060}"/>
              </a:ext>
            </a:extLst>
          </p:cNvPr>
          <p:cNvCxnSpPr>
            <a:cxnSpLocks/>
            <a:stCxn id="7" idx="3"/>
            <a:endCxn id="11" idx="2"/>
          </p:cNvCxnSpPr>
          <p:nvPr/>
        </p:nvCxnSpPr>
        <p:spPr>
          <a:xfrm flipV="1">
            <a:off x="4457700" y="3357552"/>
            <a:ext cx="3314700" cy="658267"/>
          </a:xfrm>
          <a:prstGeom prst="curvedConnector2">
            <a:avLst/>
          </a:prstGeom>
          <a:ln>
            <a:solidFill>
              <a:srgbClr val="57C6C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구부러진 연결선 48">
            <a:extLst>
              <a:ext uri="{FF2B5EF4-FFF2-40B4-BE49-F238E27FC236}">
                <a16:creationId xmlns:a16="http://schemas.microsoft.com/office/drawing/2014/main" id="{DAA8D0A8-1B7E-4699-8217-42A2FC3EDF65}"/>
              </a:ext>
            </a:extLst>
          </p:cNvPr>
          <p:cNvCxnSpPr>
            <a:cxnSpLocks/>
            <a:stCxn id="7" idx="3"/>
            <a:endCxn id="13" idx="0"/>
          </p:cNvCxnSpPr>
          <p:nvPr/>
        </p:nvCxnSpPr>
        <p:spPr>
          <a:xfrm>
            <a:off x="4457700" y="4015819"/>
            <a:ext cx="1300625" cy="333513"/>
          </a:xfrm>
          <a:prstGeom prst="curvedConnector2">
            <a:avLst/>
          </a:prstGeom>
          <a:ln>
            <a:solidFill>
              <a:srgbClr val="57C6C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구부러진 연결선 48">
            <a:extLst>
              <a:ext uri="{FF2B5EF4-FFF2-40B4-BE49-F238E27FC236}">
                <a16:creationId xmlns:a16="http://schemas.microsoft.com/office/drawing/2014/main" id="{2F1ED307-0D53-4113-B739-FF3372952B6D}"/>
              </a:ext>
            </a:extLst>
          </p:cNvPr>
          <p:cNvCxnSpPr>
            <a:cxnSpLocks/>
            <a:stCxn id="7" idx="3"/>
            <a:endCxn id="15" idx="0"/>
          </p:cNvCxnSpPr>
          <p:nvPr/>
        </p:nvCxnSpPr>
        <p:spPr>
          <a:xfrm>
            <a:off x="4457700" y="4015819"/>
            <a:ext cx="3314699" cy="333513"/>
          </a:xfrm>
          <a:prstGeom prst="curvedConnector2">
            <a:avLst/>
          </a:prstGeom>
          <a:ln>
            <a:solidFill>
              <a:srgbClr val="57C6C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0798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1EA3454-45BA-47F0-83D2-16DCF8924063}"/>
              </a:ext>
            </a:extLst>
          </p:cNvPr>
          <p:cNvSpPr/>
          <p:nvPr/>
        </p:nvSpPr>
        <p:spPr>
          <a:xfrm>
            <a:off x="0" y="315779"/>
            <a:ext cx="9144000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3.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웹사이트 구현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D68AEBB-3D09-418E-ADB4-ED0CA94F003F}"/>
              </a:ext>
            </a:extLst>
          </p:cNvPr>
          <p:cNvSpPr/>
          <p:nvPr/>
        </p:nvSpPr>
        <p:spPr>
          <a:xfrm>
            <a:off x="0" y="1156037"/>
            <a:ext cx="9144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	API Service admin</a:t>
            </a:r>
          </a:p>
        </p:txBody>
      </p:sp>
      <p:cxnSp>
        <p:nvCxnSpPr>
          <p:cNvPr id="23" name="구부러진 연결선 48">
            <a:extLst>
              <a:ext uri="{FF2B5EF4-FFF2-40B4-BE49-F238E27FC236}">
                <a16:creationId xmlns:a16="http://schemas.microsoft.com/office/drawing/2014/main" id="{EB6DB250-5346-4E46-A0FC-9A147A0732BA}"/>
              </a:ext>
            </a:extLst>
          </p:cNvPr>
          <p:cNvCxnSpPr>
            <a:cxnSpLocks/>
            <a:endCxn id="16" idx="1"/>
          </p:cNvCxnSpPr>
          <p:nvPr/>
        </p:nvCxnSpPr>
        <p:spPr>
          <a:xfrm rot="5400000" flipH="1" flipV="1">
            <a:off x="3213944" y="2708046"/>
            <a:ext cx="1427514" cy="529763"/>
          </a:xfrm>
          <a:prstGeom prst="curvedConnector2">
            <a:avLst/>
          </a:prstGeom>
          <a:ln>
            <a:solidFill>
              <a:srgbClr val="57C6C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구부러진 연결선 48">
            <a:extLst>
              <a:ext uri="{FF2B5EF4-FFF2-40B4-BE49-F238E27FC236}">
                <a16:creationId xmlns:a16="http://schemas.microsoft.com/office/drawing/2014/main" id="{6F1151F3-E5DD-4980-8A87-5CFCEB178060}"/>
              </a:ext>
            </a:extLst>
          </p:cNvPr>
          <p:cNvCxnSpPr>
            <a:cxnSpLocks/>
            <a:endCxn id="25" idx="1"/>
          </p:cNvCxnSpPr>
          <p:nvPr/>
        </p:nvCxnSpPr>
        <p:spPr>
          <a:xfrm rot="16200000" flipH="1">
            <a:off x="3032222" y="4317278"/>
            <a:ext cx="1790954" cy="529766"/>
          </a:xfrm>
          <a:prstGeom prst="curvedConnector2">
            <a:avLst/>
          </a:prstGeom>
          <a:ln>
            <a:solidFill>
              <a:srgbClr val="57C6C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구부러진 연결선 48">
            <a:extLst>
              <a:ext uri="{FF2B5EF4-FFF2-40B4-BE49-F238E27FC236}">
                <a16:creationId xmlns:a16="http://schemas.microsoft.com/office/drawing/2014/main" id="{DAA8D0A8-1B7E-4699-8217-42A2FC3EDF65}"/>
              </a:ext>
            </a:extLst>
          </p:cNvPr>
          <p:cNvCxnSpPr>
            <a:cxnSpLocks/>
            <a:endCxn id="18" idx="1"/>
          </p:cNvCxnSpPr>
          <p:nvPr/>
        </p:nvCxnSpPr>
        <p:spPr>
          <a:xfrm rot="5400000" flipH="1" flipV="1">
            <a:off x="3660580" y="3325486"/>
            <a:ext cx="534238" cy="529768"/>
          </a:xfrm>
          <a:prstGeom prst="curvedConnector2">
            <a:avLst/>
          </a:prstGeom>
          <a:ln>
            <a:solidFill>
              <a:srgbClr val="57C6C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구부러진 연결선 48">
            <a:extLst>
              <a:ext uri="{FF2B5EF4-FFF2-40B4-BE49-F238E27FC236}">
                <a16:creationId xmlns:a16="http://schemas.microsoft.com/office/drawing/2014/main" id="{2F1ED307-0D53-4113-B739-FF3372952B6D}"/>
              </a:ext>
            </a:extLst>
          </p:cNvPr>
          <p:cNvCxnSpPr>
            <a:cxnSpLocks/>
            <a:endCxn id="22" idx="1"/>
          </p:cNvCxnSpPr>
          <p:nvPr/>
        </p:nvCxnSpPr>
        <p:spPr>
          <a:xfrm rot="16200000" flipH="1">
            <a:off x="3569431" y="3780070"/>
            <a:ext cx="716538" cy="529765"/>
          </a:xfrm>
          <a:prstGeom prst="curvedConnector2">
            <a:avLst/>
          </a:prstGeom>
          <a:ln>
            <a:solidFill>
              <a:srgbClr val="57C6C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>
            <a:extLst>
              <a:ext uri="{FF2B5EF4-FFF2-40B4-BE49-F238E27FC236}">
                <a16:creationId xmlns:a16="http://schemas.microsoft.com/office/drawing/2014/main" id="{BC4EE7CE-9699-4FEA-8B28-C6DDCC5F502C}"/>
              </a:ext>
            </a:extLst>
          </p:cNvPr>
          <p:cNvGrpSpPr/>
          <p:nvPr/>
        </p:nvGrpSpPr>
        <p:grpSpPr>
          <a:xfrm>
            <a:off x="654510" y="1726951"/>
            <a:ext cx="3008313" cy="4317803"/>
            <a:chOff x="654510" y="1726951"/>
            <a:chExt cx="3008313" cy="4317803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3AD6E057-B6C8-4BE1-B9CC-55AEA077B23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4510" y="1726951"/>
              <a:ext cx="3008313" cy="2888728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905363BA-61BC-4449-822F-B99FD13C641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4510" y="3686685"/>
              <a:ext cx="3008313" cy="2358069"/>
            </a:xfrm>
            <a:prstGeom prst="rect">
              <a:avLst/>
            </a:prstGeom>
          </p:spPr>
        </p:pic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A1AF934F-EC1C-466B-A098-DC5B3E9D18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2583" y="1765051"/>
            <a:ext cx="2380457" cy="988237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2270164F-9EE8-414D-8AE7-B212BCDA1D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92583" y="2825532"/>
            <a:ext cx="2380457" cy="995437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81134357-F9E9-4D8F-861D-7F4293250E3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92583" y="3905503"/>
            <a:ext cx="2380457" cy="995437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3959B78B-AEE8-4124-AF34-DB5D6BCB029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92582" y="4980010"/>
            <a:ext cx="2380457" cy="995256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CEF74EC9-DB5A-4C1D-A6A0-ABDCF314F84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62812" y="4979496"/>
            <a:ext cx="1103421" cy="995770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AFAF3DB9-A168-4B7E-AD57-C4E58E281FD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62811" y="3905503"/>
            <a:ext cx="1103422" cy="995771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55C9A681-7CE0-4981-BBB2-9A3146FFE3B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262812" y="2831510"/>
            <a:ext cx="1103422" cy="995771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3E35EAFF-23F2-48EF-94A5-CB972AEBC2D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262812" y="1757518"/>
            <a:ext cx="1103421" cy="995770"/>
          </a:xfrm>
          <a:prstGeom prst="rect">
            <a:avLst/>
          </a:prstGeom>
        </p:spPr>
      </p:pic>
      <p:cxnSp>
        <p:nvCxnSpPr>
          <p:cNvPr id="44" name="구부러진 연결선 48">
            <a:extLst>
              <a:ext uri="{FF2B5EF4-FFF2-40B4-BE49-F238E27FC236}">
                <a16:creationId xmlns:a16="http://schemas.microsoft.com/office/drawing/2014/main" id="{F83808B6-F74D-4684-A19B-5DFF72608A36}"/>
              </a:ext>
            </a:extLst>
          </p:cNvPr>
          <p:cNvCxnSpPr>
            <a:cxnSpLocks/>
            <a:stCxn id="16" idx="3"/>
            <a:endCxn id="36" idx="1"/>
          </p:cNvCxnSpPr>
          <p:nvPr/>
        </p:nvCxnSpPr>
        <p:spPr>
          <a:xfrm flipV="1">
            <a:off x="6573040" y="2255403"/>
            <a:ext cx="689772" cy="3767"/>
          </a:xfrm>
          <a:prstGeom prst="curvedConnector3">
            <a:avLst>
              <a:gd name="adj1" fmla="val 50000"/>
            </a:avLst>
          </a:prstGeom>
          <a:ln>
            <a:solidFill>
              <a:srgbClr val="57C6C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구부러진 연결선 48">
            <a:extLst>
              <a:ext uri="{FF2B5EF4-FFF2-40B4-BE49-F238E27FC236}">
                <a16:creationId xmlns:a16="http://schemas.microsoft.com/office/drawing/2014/main" id="{87D17E3B-6772-441C-A64A-DBAB70D52CF4}"/>
              </a:ext>
            </a:extLst>
          </p:cNvPr>
          <p:cNvCxnSpPr>
            <a:cxnSpLocks/>
            <a:stCxn id="18" idx="3"/>
            <a:endCxn id="34" idx="1"/>
          </p:cNvCxnSpPr>
          <p:nvPr/>
        </p:nvCxnSpPr>
        <p:spPr>
          <a:xfrm>
            <a:off x="6573040" y="3323251"/>
            <a:ext cx="689772" cy="6145"/>
          </a:xfrm>
          <a:prstGeom prst="curvedConnector3">
            <a:avLst>
              <a:gd name="adj1" fmla="val 50000"/>
            </a:avLst>
          </a:prstGeom>
          <a:ln>
            <a:solidFill>
              <a:srgbClr val="57C6C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구부러진 연결선 48">
            <a:extLst>
              <a:ext uri="{FF2B5EF4-FFF2-40B4-BE49-F238E27FC236}">
                <a16:creationId xmlns:a16="http://schemas.microsoft.com/office/drawing/2014/main" id="{F4DD819E-5606-4220-A1E8-9A455A477623}"/>
              </a:ext>
            </a:extLst>
          </p:cNvPr>
          <p:cNvCxnSpPr>
            <a:cxnSpLocks/>
            <a:stCxn id="22" idx="3"/>
            <a:endCxn id="29" idx="1"/>
          </p:cNvCxnSpPr>
          <p:nvPr/>
        </p:nvCxnSpPr>
        <p:spPr>
          <a:xfrm>
            <a:off x="6573040" y="4403222"/>
            <a:ext cx="689771" cy="167"/>
          </a:xfrm>
          <a:prstGeom prst="curvedConnector3">
            <a:avLst>
              <a:gd name="adj1" fmla="val 50000"/>
            </a:avLst>
          </a:prstGeom>
          <a:ln>
            <a:solidFill>
              <a:srgbClr val="57C6C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구부러진 연결선 48">
            <a:extLst>
              <a:ext uri="{FF2B5EF4-FFF2-40B4-BE49-F238E27FC236}">
                <a16:creationId xmlns:a16="http://schemas.microsoft.com/office/drawing/2014/main" id="{A2874922-B9E7-4C67-BE63-4C55B9235724}"/>
              </a:ext>
            </a:extLst>
          </p:cNvPr>
          <p:cNvCxnSpPr>
            <a:cxnSpLocks/>
            <a:stCxn id="25" idx="3"/>
            <a:endCxn id="27" idx="1"/>
          </p:cNvCxnSpPr>
          <p:nvPr/>
        </p:nvCxnSpPr>
        <p:spPr>
          <a:xfrm flipV="1">
            <a:off x="6573039" y="5477381"/>
            <a:ext cx="689773" cy="257"/>
          </a:xfrm>
          <a:prstGeom prst="curvedConnector3">
            <a:avLst>
              <a:gd name="adj1" fmla="val 50000"/>
            </a:avLst>
          </a:prstGeom>
          <a:ln>
            <a:solidFill>
              <a:srgbClr val="57C6C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759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1EA3454-45BA-47F0-83D2-16DCF8924063}"/>
              </a:ext>
            </a:extLst>
          </p:cNvPr>
          <p:cNvSpPr/>
          <p:nvPr/>
        </p:nvSpPr>
        <p:spPr>
          <a:xfrm>
            <a:off x="0" y="315779"/>
            <a:ext cx="9144000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3.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웹사이트 구현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D68AEBB-3D09-418E-ADB4-ED0CA94F003F}"/>
              </a:ext>
            </a:extLst>
          </p:cNvPr>
          <p:cNvSpPr/>
          <p:nvPr/>
        </p:nvSpPr>
        <p:spPr>
          <a:xfrm>
            <a:off x="0" y="1156037"/>
            <a:ext cx="9144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	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지도 기능의 구현</a:t>
            </a:r>
            <a:endParaRPr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7EF0D19-C18B-4CE9-BA27-3CE6F590C732}"/>
              </a:ext>
            </a:extLst>
          </p:cNvPr>
          <p:cNvSpPr txBox="1"/>
          <p:nvPr/>
        </p:nvSpPr>
        <p:spPr>
          <a:xfrm>
            <a:off x="1006314" y="1676937"/>
            <a:ext cx="813768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400" b="1" dirty="0"/>
              <a:t>구글 맵 </a:t>
            </a:r>
            <a:r>
              <a:rPr lang="en-US" altLang="ko-KR" sz="1400" b="1" dirty="0"/>
              <a:t>API </a:t>
            </a:r>
            <a:r>
              <a:rPr lang="ko-KR" altLang="en-US" sz="1400" b="1" dirty="0"/>
              <a:t>활용</a:t>
            </a:r>
            <a:endParaRPr lang="en-US" altLang="ko-KR" sz="1400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929830D7-38AD-4A67-AAC8-E47B044A25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273" y="4267478"/>
            <a:ext cx="3079202" cy="1692605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C079075-D604-4D61-9229-D28B025692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2274" y="3695702"/>
            <a:ext cx="3079202" cy="403482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8454F64-E282-4962-96D6-0D19A68CCD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2273" y="2105505"/>
            <a:ext cx="3081446" cy="1590196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grpSp>
        <p:nvGrpSpPr>
          <p:cNvPr id="36" name="그룹 35">
            <a:extLst>
              <a:ext uri="{FF2B5EF4-FFF2-40B4-BE49-F238E27FC236}">
                <a16:creationId xmlns:a16="http://schemas.microsoft.com/office/drawing/2014/main" id="{F27F0196-BCE5-4EF8-B59C-A578461F1E1F}"/>
              </a:ext>
            </a:extLst>
          </p:cNvPr>
          <p:cNvGrpSpPr/>
          <p:nvPr/>
        </p:nvGrpSpPr>
        <p:grpSpPr>
          <a:xfrm>
            <a:off x="5423023" y="2316485"/>
            <a:ext cx="2735050" cy="715580"/>
            <a:chOff x="1917269" y="1390124"/>
            <a:chExt cx="2735050" cy="715580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3604BDF-B5E7-4A06-BF9B-C02D4AF623EA}"/>
                </a:ext>
              </a:extLst>
            </p:cNvPr>
            <p:cNvSpPr txBox="1"/>
            <p:nvPr/>
          </p:nvSpPr>
          <p:spPr>
            <a:xfrm>
              <a:off x="1917269" y="1390124"/>
              <a:ext cx="2735050" cy="30008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350" b="1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+mn-ea"/>
                </a:rPr>
                <a:t>마킹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BF02439-F61F-41F1-82A8-63453DDAC20C}"/>
                </a:ext>
              </a:extLst>
            </p:cNvPr>
            <p:cNvSpPr txBox="1"/>
            <p:nvPr/>
          </p:nvSpPr>
          <p:spPr>
            <a:xfrm>
              <a:off x="1917269" y="1690206"/>
              <a:ext cx="2735050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- </a:t>
              </a:r>
              <a:r>
                <a:rPr lang="ko-KR" alt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위도</a:t>
              </a:r>
              <a:r>
                <a:rPr lang="en-US" altLang="ko-KR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, </a:t>
              </a:r>
              <a:r>
                <a:rPr lang="ko-KR" alt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경도를 기반으로 위치 마킹</a:t>
              </a:r>
              <a:endPara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  <a:p>
              <a:r>
                <a:rPr lang="en-US" altLang="ko-KR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- GPS </a:t>
              </a:r>
              <a:r>
                <a:rPr lang="ko-KR" alt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를 통해 현 위치 마킹</a:t>
              </a: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07A80F2B-1D6A-4D00-9F2D-B83201BF62F4}"/>
              </a:ext>
            </a:extLst>
          </p:cNvPr>
          <p:cNvGrpSpPr/>
          <p:nvPr/>
        </p:nvGrpSpPr>
        <p:grpSpPr>
          <a:xfrm>
            <a:off x="5464190" y="3305019"/>
            <a:ext cx="2735050" cy="715580"/>
            <a:chOff x="1917269" y="1390124"/>
            <a:chExt cx="2735050" cy="715580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9951B714-39D5-4C96-B3BF-8FFACBDA877C}"/>
                </a:ext>
              </a:extLst>
            </p:cNvPr>
            <p:cNvSpPr txBox="1"/>
            <p:nvPr/>
          </p:nvSpPr>
          <p:spPr>
            <a:xfrm>
              <a:off x="1917269" y="1390124"/>
              <a:ext cx="2735050" cy="30008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350" b="1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+mn-ea"/>
                </a:rPr>
                <a:t>경로 탐색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FBA2FA11-789A-431D-A078-C646DDD9B8D0}"/>
                </a:ext>
              </a:extLst>
            </p:cNvPr>
            <p:cNvSpPr txBox="1"/>
            <p:nvPr/>
          </p:nvSpPr>
          <p:spPr>
            <a:xfrm>
              <a:off x="1917269" y="1690206"/>
              <a:ext cx="2735050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탐색 </a:t>
              </a:r>
              <a:r>
                <a:rPr lang="en-US" altLang="ko-KR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(</a:t>
              </a:r>
              <a:r>
                <a:rPr lang="ko-KR" alt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도로인식</a:t>
              </a:r>
              <a:r>
                <a:rPr lang="en-US" altLang="ko-KR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, </a:t>
              </a:r>
              <a:r>
                <a:rPr lang="ko-KR" alt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교통수단</a:t>
              </a:r>
              <a:r>
                <a:rPr lang="en-US" altLang="ko-KR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)</a:t>
              </a:r>
            </a:p>
            <a:p>
              <a:r>
                <a:rPr lang="ko-KR" alt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거리 자동 측정</a:t>
              </a:r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AEB82C74-08A6-4D63-9FA3-3F0DE660A0A9}"/>
              </a:ext>
            </a:extLst>
          </p:cNvPr>
          <p:cNvGrpSpPr/>
          <p:nvPr/>
        </p:nvGrpSpPr>
        <p:grpSpPr>
          <a:xfrm>
            <a:off x="5423023" y="4288586"/>
            <a:ext cx="2735050" cy="877163"/>
            <a:chOff x="1917269" y="1390124"/>
            <a:chExt cx="2735050" cy="877163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C690B049-20A6-4D64-A52A-18BD9B3DE7E7}"/>
                </a:ext>
              </a:extLst>
            </p:cNvPr>
            <p:cNvSpPr txBox="1"/>
            <p:nvPr/>
          </p:nvSpPr>
          <p:spPr>
            <a:xfrm>
              <a:off x="1917269" y="1390124"/>
              <a:ext cx="2735050" cy="30008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35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검색</a:t>
              </a:r>
              <a:endParaRPr lang="ko-KR" altLang="en-US" sz="135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3C0EBC95-FD53-4CBD-AB32-535B1F45A2BD}"/>
                </a:ext>
              </a:extLst>
            </p:cNvPr>
            <p:cNvSpPr txBox="1"/>
            <p:nvPr/>
          </p:nvSpPr>
          <p:spPr>
            <a:xfrm>
              <a:off x="1917269" y="1690206"/>
              <a:ext cx="2735050" cy="5770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검색어 자동완성</a:t>
              </a:r>
              <a:endPara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  <a:p>
              <a:r>
                <a:rPr lang="ko-KR" alt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구글 </a:t>
              </a:r>
              <a:r>
                <a:rPr lang="en-US" altLang="ko-KR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DB </a:t>
              </a:r>
              <a:r>
                <a:rPr lang="ko-KR" alt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와 연계된 주소록</a:t>
              </a:r>
              <a:endPara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  <a:p>
              <a:r>
                <a:rPr lang="ko-KR" alt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검색장소로의 마커 이동</a:t>
              </a: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EB90C52F-7FCD-4223-9D1B-0B611B856863}"/>
              </a:ext>
            </a:extLst>
          </p:cNvPr>
          <p:cNvGrpSpPr/>
          <p:nvPr/>
        </p:nvGrpSpPr>
        <p:grpSpPr>
          <a:xfrm>
            <a:off x="4958357" y="2304018"/>
            <a:ext cx="369404" cy="369404"/>
            <a:chOff x="7858795" y="2531270"/>
            <a:chExt cx="369404" cy="369404"/>
          </a:xfrm>
        </p:grpSpPr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53E7DF8D-605D-44E2-8CB4-12E0E3C6A5BA}"/>
                </a:ext>
              </a:extLst>
            </p:cNvPr>
            <p:cNvSpPr/>
            <p:nvPr/>
          </p:nvSpPr>
          <p:spPr>
            <a:xfrm>
              <a:off x="7858795" y="2531270"/>
              <a:ext cx="369404" cy="369404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8" name="그림 57">
              <a:extLst>
                <a:ext uri="{FF2B5EF4-FFF2-40B4-BE49-F238E27FC236}">
                  <a16:creationId xmlns:a16="http://schemas.microsoft.com/office/drawing/2014/main" id="{AD07FAB3-199C-4D61-A395-4499E698ACD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19373" y="2576138"/>
              <a:ext cx="238493" cy="238492"/>
            </a:xfrm>
            <a:prstGeom prst="rect">
              <a:avLst/>
            </a:prstGeom>
          </p:spPr>
        </p:pic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562BB7DA-666E-4880-A022-CE5C06111B26}"/>
              </a:ext>
            </a:extLst>
          </p:cNvPr>
          <p:cNvGrpSpPr/>
          <p:nvPr/>
        </p:nvGrpSpPr>
        <p:grpSpPr>
          <a:xfrm>
            <a:off x="4958357" y="4267478"/>
            <a:ext cx="369404" cy="369404"/>
            <a:chOff x="9399621" y="4403966"/>
            <a:chExt cx="369404" cy="369404"/>
          </a:xfrm>
        </p:grpSpPr>
        <p:sp>
          <p:nvSpPr>
            <p:cNvPr id="65" name="타원 64">
              <a:extLst>
                <a:ext uri="{FF2B5EF4-FFF2-40B4-BE49-F238E27FC236}">
                  <a16:creationId xmlns:a16="http://schemas.microsoft.com/office/drawing/2014/main" id="{ACBC2DB7-C54D-489A-82A2-35440FCF2CA0}"/>
                </a:ext>
              </a:extLst>
            </p:cNvPr>
            <p:cNvSpPr/>
            <p:nvPr/>
          </p:nvSpPr>
          <p:spPr>
            <a:xfrm>
              <a:off x="9399621" y="4403966"/>
              <a:ext cx="369404" cy="369404"/>
            </a:xfrm>
            <a:prstGeom prst="ellipse">
              <a:avLst/>
            </a:prstGeom>
            <a:solidFill>
              <a:srgbClr val="4D6D9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1" name="그림 70">
              <a:extLst>
                <a:ext uri="{FF2B5EF4-FFF2-40B4-BE49-F238E27FC236}">
                  <a16:creationId xmlns:a16="http://schemas.microsoft.com/office/drawing/2014/main" id="{DFD454E6-94E8-45C5-9D7A-38D2BEE394E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482544" y="4486889"/>
              <a:ext cx="203558" cy="203558"/>
            </a:xfrm>
            <a:prstGeom prst="rect">
              <a:avLst/>
            </a:prstGeom>
          </p:spPr>
        </p:pic>
      </p:grp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0D3819BA-257A-40B5-A5DA-4369F9881520}"/>
              </a:ext>
            </a:extLst>
          </p:cNvPr>
          <p:cNvGrpSpPr/>
          <p:nvPr/>
        </p:nvGrpSpPr>
        <p:grpSpPr>
          <a:xfrm>
            <a:off x="4958483" y="3316180"/>
            <a:ext cx="369404" cy="369404"/>
            <a:chOff x="4958483" y="3316180"/>
            <a:chExt cx="369404" cy="369404"/>
          </a:xfrm>
        </p:grpSpPr>
        <p:sp>
          <p:nvSpPr>
            <p:cNvPr id="68" name="타원 67">
              <a:extLst>
                <a:ext uri="{FF2B5EF4-FFF2-40B4-BE49-F238E27FC236}">
                  <a16:creationId xmlns:a16="http://schemas.microsoft.com/office/drawing/2014/main" id="{C18640D0-A1BA-44CB-8D48-8F103F6A481B}"/>
                </a:ext>
              </a:extLst>
            </p:cNvPr>
            <p:cNvSpPr/>
            <p:nvPr/>
          </p:nvSpPr>
          <p:spPr>
            <a:xfrm>
              <a:off x="4958483" y="3316180"/>
              <a:ext cx="369404" cy="369404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4" name="그림 73">
              <a:extLst>
                <a:ext uri="{FF2B5EF4-FFF2-40B4-BE49-F238E27FC236}">
                  <a16:creationId xmlns:a16="http://schemas.microsoft.com/office/drawing/2014/main" id="{5C16B297-D00A-4AFC-9C3D-691EF37BE7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778"/>
            <a:stretch/>
          </p:blipFill>
          <p:spPr>
            <a:xfrm>
              <a:off x="5001835" y="3378200"/>
              <a:ext cx="281120" cy="254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20741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직사각형 41">
            <a:extLst>
              <a:ext uri="{FF2B5EF4-FFF2-40B4-BE49-F238E27FC236}">
                <a16:creationId xmlns:a16="http://schemas.microsoft.com/office/drawing/2014/main" id="{E5A50AB8-BB6F-4242-87F3-5EB574F59E26}"/>
              </a:ext>
            </a:extLst>
          </p:cNvPr>
          <p:cNvSpPr/>
          <p:nvPr/>
        </p:nvSpPr>
        <p:spPr>
          <a:xfrm>
            <a:off x="1504950" y="2457720"/>
            <a:ext cx="158750" cy="3997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3433B4A1-E95F-4181-BDD7-EEDB4D1734EC}"/>
              </a:ext>
            </a:extLst>
          </p:cNvPr>
          <p:cNvSpPr/>
          <p:nvPr/>
        </p:nvSpPr>
        <p:spPr>
          <a:xfrm>
            <a:off x="4946510" y="2457718"/>
            <a:ext cx="158750" cy="2742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1EA3454-45BA-47F0-83D2-16DCF8924063}"/>
              </a:ext>
            </a:extLst>
          </p:cNvPr>
          <p:cNvSpPr/>
          <p:nvPr/>
        </p:nvSpPr>
        <p:spPr>
          <a:xfrm>
            <a:off x="0" y="315779"/>
            <a:ext cx="9144000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3.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웹사이트 구현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D68AEBB-3D09-418E-ADB4-ED0CA94F003F}"/>
              </a:ext>
            </a:extLst>
          </p:cNvPr>
          <p:cNvSpPr/>
          <p:nvPr/>
        </p:nvSpPr>
        <p:spPr>
          <a:xfrm>
            <a:off x="0" y="1156037"/>
            <a:ext cx="9144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	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웹 페이지 </a:t>
            </a: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/ UI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7EF0D19-C18B-4CE9-BA27-3CE6F590C732}"/>
              </a:ext>
            </a:extLst>
          </p:cNvPr>
          <p:cNvSpPr txBox="1"/>
          <p:nvPr/>
        </p:nvSpPr>
        <p:spPr>
          <a:xfrm>
            <a:off x="1006314" y="1676937"/>
            <a:ext cx="813768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400" b="1" dirty="0"/>
              <a:t>메인 페이지</a:t>
            </a:r>
            <a:endParaRPr lang="en-US" altLang="ko-KR" sz="1400" dirty="0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C4F42441-94D3-497D-9F91-2EF106195CFF}"/>
              </a:ext>
            </a:extLst>
          </p:cNvPr>
          <p:cNvGrpSpPr/>
          <p:nvPr/>
        </p:nvGrpSpPr>
        <p:grpSpPr>
          <a:xfrm>
            <a:off x="6077952" y="2457722"/>
            <a:ext cx="2999934" cy="553998"/>
            <a:chOff x="6077952" y="2457722"/>
            <a:chExt cx="2999934" cy="553998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F50D606A-A5A3-4A72-BBA3-E7994D30F2D1}"/>
                </a:ext>
              </a:extLst>
            </p:cNvPr>
            <p:cNvGrpSpPr/>
            <p:nvPr/>
          </p:nvGrpSpPr>
          <p:grpSpPr>
            <a:xfrm>
              <a:off x="6109369" y="2457722"/>
              <a:ext cx="2968517" cy="553998"/>
              <a:chOff x="6109369" y="2457722"/>
              <a:chExt cx="2968517" cy="553998"/>
            </a:xfrm>
          </p:grpSpPr>
          <p:grpSp>
            <p:nvGrpSpPr>
              <p:cNvPr id="36" name="그룹 35">
                <a:extLst>
                  <a:ext uri="{FF2B5EF4-FFF2-40B4-BE49-F238E27FC236}">
                    <a16:creationId xmlns:a16="http://schemas.microsoft.com/office/drawing/2014/main" id="{F27F0196-BCE5-4EF8-B59C-A578461F1E1F}"/>
                  </a:ext>
                </a:extLst>
              </p:cNvPr>
              <p:cNvGrpSpPr/>
              <p:nvPr/>
            </p:nvGrpSpPr>
            <p:grpSpPr>
              <a:xfrm>
                <a:off x="6342836" y="2457722"/>
                <a:ext cx="2735050" cy="553998"/>
                <a:chOff x="1917269" y="1390124"/>
                <a:chExt cx="2735050" cy="553998"/>
              </a:xfrm>
            </p:grpSpPr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63604BDF-B5E7-4A06-BF9B-C02D4AF623EA}"/>
                    </a:ext>
                  </a:extLst>
                </p:cNvPr>
                <p:cNvSpPr txBox="1"/>
                <p:nvPr/>
              </p:nvSpPr>
              <p:spPr>
                <a:xfrm>
                  <a:off x="1917269" y="1390124"/>
                  <a:ext cx="2735050" cy="30008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135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ea"/>
                    </a:rPr>
                    <a:t>메인 페이지 이동</a:t>
                  </a:r>
                  <a:endParaRPr lang="ko-KR" altLang="en-US" sz="135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+mn-ea"/>
                  </a:endParaRPr>
                </a:p>
              </p:txBody>
            </p:sp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EBF02439-F61F-41F1-82A8-63453DDAC20C}"/>
                    </a:ext>
                  </a:extLst>
                </p:cNvPr>
                <p:cNvSpPr txBox="1"/>
                <p:nvPr/>
              </p:nvSpPr>
              <p:spPr>
                <a:xfrm>
                  <a:off x="1917269" y="1690206"/>
                  <a:ext cx="2735050" cy="2539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171450" indent="-171450">
                    <a:buFontTx/>
                    <a:buChar char="-"/>
                  </a:pPr>
                  <a:r>
                    <a:rPr lang="ko-KR" altLang="en-US" sz="105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ea"/>
                    </a:rPr>
                    <a:t>클릭 시 메인 페이지 이동</a:t>
                  </a:r>
                </a:p>
              </p:txBody>
            </p:sp>
          </p:grpSp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76D1F0C8-1991-4445-BB2C-33503A8F4839}"/>
                  </a:ext>
                </a:extLst>
              </p:cNvPr>
              <p:cNvSpPr/>
              <p:nvPr/>
            </p:nvSpPr>
            <p:spPr>
              <a:xfrm rot="2700000">
                <a:off x="6100193" y="2526539"/>
                <a:ext cx="206387" cy="188036"/>
              </a:xfrm>
              <a:prstGeom prst="rect">
                <a:avLst/>
              </a:prstGeom>
              <a:solidFill>
                <a:srgbClr val="FFC000">
                  <a:alpha val="9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6CC3DCFF-C9A7-4974-A416-C2A7DCDBD74A}"/>
                </a:ext>
              </a:extLst>
            </p:cNvPr>
            <p:cNvSpPr/>
            <p:nvPr/>
          </p:nvSpPr>
          <p:spPr>
            <a:xfrm>
              <a:off x="6077952" y="2504472"/>
              <a:ext cx="232361" cy="234354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</p:grp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7F3A1CB2-90BB-432F-A970-78E10A7E9A6C}"/>
              </a:ext>
            </a:extLst>
          </p:cNvPr>
          <p:cNvGrpSpPr/>
          <p:nvPr/>
        </p:nvGrpSpPr>
        <p:grpSpPr>
          <a:xfrm>
            <a:off x="6136074" y="3517120"/>
            <a:ext cx="2999934" cy="553998"/>
            <a:chOff x="6077952" y="2457722"/>
            <a:chExt cx="2999934" cy="553998"/>
          </a:xfrm>
        </p:grpSpPr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id="{94E891CB-9057-462D-8B94-7B80A6FA596D}"/>
                </a:ext>
              </a:extLst>
            </p:cNvPr>
            <p:cNvGrpSpPr/>
            <p:nvPr/>
          </p:nvGrpSpPr>
          <p:grpSpPr>
            <a:xfrm>
              <a:off x="6109369" y="2457722"/>
              <a:ext cx="2968517" cy="553998"/>
              <a:chOff x="6109369" y="2457722"/>
              <a:chExt cx="2968517" cy="553998"/>
            </a:xfrm>
          </p:grpSpPr>
          <p:grpSp>
            <p:nvGrpSpPr>
              <p:cNvPr id="78" name="그룹 77">
                <a:extLst>
                  <a:ext uri="{FF2B5EF4-FFF2-40B4-BE49-F238E27FC236}">
                    <a16:creationId xmlns:a16="http://schemas.microsoft.com/office/drawing/2014/main" id="{E3A81A7D-582A-4FBD-8135-DF8636027190}"/>
                  </a:ext>
                </a:extLst>
              </p:cNvPr>
              <p:cNvGrpSpPr/>
              <p:nvPr/>
            </p:nvGrpSpPr>
            <p:grpSpPr>
              <a:xfrm>
                <a:off x="6342836" y="2457722"/>
                <a:ext cx="2735050" cy="553998"/>
                <a:chOff x="1917269" y="1390124"/>
                <a:chExt cx="2735050" cy="553998"/>
              </a:xfrm>
            </p:grpSpPr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0AF9CE42-972F-438A-8CCE-7D3212D5C58C}"/>
                    </a:ext>
                  </a:extLst>
                </p:cNvPr>
                <p:cNvSpPr txBox="1"/>
                <p:nvPr/>
              </p:nvSpPr>
              <p:spPr>
                <a:xfrm>
                  <a:off x="1917269" y="1390124"/>
                  <a:ext cx="2735050" cy="30008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135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ea"/>
                    </a:rPr>
                    <a:t>드롭다운 버튼</a:t>
                  </a:r>
                  <a:endParaRPr lang="ko-KR" altLang="en-US" sz="135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+mn-ea"/>
                  </a:endParaRPr>
                </a:p>
              </p:txBody>
            </p:sp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AEA9042A-148E-4F8E-BA2D-D771E851B2E6}"/>
                    </a:ext>
                  </a:extLst>
                </p:cNvPr>
                <p:cNvSpPr txBox="1"/>
                <p:nvPr/>
              </p:nvSpPr>
              <p:spPr>
                <a:xfrm>
                  <a:off x="1917269" y="1690206"/>
                  <a:ext cx="2735050" cy="2539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171450" indent="-171450">
                    <a:buFontTx/>
                    <a:buChar char="-"/>
                  </a:pPr>
                  <a:r>
                    <a:rPr lang="ko-KR" altLang="en-US" sz="105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ea"/>
                    </a:rPr>
                    <a:t>클릭 시 해당 국가 페이지로 이동</a:t>
                  </a:r>
                </a:p>
              </p:txBody>
            </p:sp>
          </p:grpSp>
          <p:sp>
            <p:nvSpPr>
              <p:cNvPr id="79" name="직사각형 78">
                <a:extLst>
                  <a:ext uri="{FF2B5EF4-FFF2-40B4-BE49-F238E27FC236}">
                    <a16:creationId xmlns:a16="http://schemas.microsoft.com/office/drawing/2014/main" id="{A666B635-5D2D-4162-A076-63B4475E0A6C}"/>
                  </a:ext>
                </a:extLst>
              </p:cNvPr>
              <p:cNvSpPr/>
              <p:nvPr/>
            </p:nvSpPr>
            <p:spPr>
              <a:xfrm rot="2700000">
                <a:off x="6100193" y="2526539"/>
                <a:ext cx="206387" cy="188036"/>
              </a:xfrm>
              <a:prstGeom prst="rect">
                <a:avLst/>
              </a:prstGeom>
              <a:solidFill>
                <a:srgbClr val="FFC000">
                  <a:alpha val="9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F1F96E66-19E8-472D-A2E1-FA619AC4F007}"/>
                </a:ext>
              </a:extLst>
            </p:cNvPr>
            <p:cNvSpPr/>
            <p:nvPr/>
          </p:nvSpPr>
          <p:spPr>
            <a:xfrm>
              <a:off x="6077952" y="2504472"/>
              <a:ext cx="232361" cy="234354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203EED4E-1413-401D-A1FB-47C71A55AE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8145" y="2105505"/>
            <a:ext cx="4417061" cy="4284962"/>
          </a:xfrm>
          <a:prstGeom prst="rect">
            <a:avLst/>
          </a:prstGeom>
          <a:ln w="3175">
            <a:solidFill>
              <a:schemeClr val="tx1">
                <a:lumMod val="65000"/>
                <a:lumOff val="35000"/>
              </a:schemeClr>
            </a:solidFill>
          </a:ln>
        </p:spPr>
      </p:pic>
      <p:cxnSp>
        <p:nvCxnSpPr>
          <p:cNvPr id="87" name="구부러진 연결선 48">
            <a:extLst>
              <a:ext uri="{FF2B5EF4-FFF2-40B4-BE49-F238E27FC236}">
                <a16:creationId xmlns:a16="http://schemas.microsoft.com/office/drawing/2014/main" id="{FBD27FE6-214B-45A6-8051-7FBFA8A9A1EC}"/>
              </a:ext>
            </a:extLst>
          </p:cNvPr>
          <p:cNvCxnSpPr>
            <a:cxnSpLocks/>
            <a:stCxn id="77" idx="1"/>
          </p:cNvCxnSpPr>
          <p:nvPr/>
        </p:nvCxnSpPr>
        <p:spPr>
          <a:xfrm rot="10800000" flipV="1">
            <a:off x="4673600" y="3681047"/>
            <a:ext cx="1462474" cy="528786"/>
          </a:xfrm>
          <a:prstGeom prst="curvedConnector3">
            <a:avLst>
              <a:gd name="adj1" fmla="val 50000"/>
            </a:avLst>
          </a:prstGeom>
          <a:ln w="28575">
            <a:solidFill>
              <a:srgbClr val="FFC619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구부러진 연결선 48">
            <a:extLst>
              <a:ext uri="{FF2B5EF4-FFF2-40B4-BE49-F238E27FC236}">
                <a16:creationId xmlns:a16="http://schemas.microsoft.com/office/drawing/2014/main" id="{A20B3B4F-6DD1-4A33-8D97-AB139E3605BB}"/>
              </a:ext>
            </a:extLst>
          </p:cNvPr>
          <p:cNvCxnSpPr>
            <a:cxnSpLocks/>
            <a:stCxn id="56" idx="0"/>
            <a:endCxn id="42" idx="0"/>
          </p:cNvCxnSpPr>
          <p:nvPr/>
        </p:nvCxnSpPr>
        <p:spPr>
          <a:xfrm rot="16200000" flipV="1">
            <a:off x="3865853" y="176192"/>
            <a:ext cx="46752" cy="4609808"/>
          </a:xfrm>
          <a:prstGeom prst="curvedConnector3">
            <a:avLst>
              <a:gd name="adj1" fmla="val 1431066"/>
            </a:avLst>
          </a:prstGeom>
          <a:ln w="28575">
            <a:solidFill>
              <a:srgbClr val="FFC619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구부러진 연결선 48">
            <a:extLst>
              <a:ext uri="{FF2B5EF4-FFF2-40B4-BE49-F238E27FC236}">
                <a16:creationId xmlns:a16="http://schemas.microsoft.com/office/drawing/2014/main" id="{9DA36364-C2A5-44AF-BEC6-93BB2783E232}"/>
              </a:ext>
            </a:extLst>
          </p:cNvPr>
          <p:cNvCxnSpPr>
            <a:cxnSpLocks/>
            <a:stCxn id="56" idx="0"/>
            <a:endCxn id="61" idx="0"/>
          </p:cNvCxnSpPr>
          <p:nvPr/>
        </p:nvCxnSpPr>
        <p:spPr>
          <a:xfrm rot="16200000" flipV="1">
            <a:off x="5586632" y="1896971"/>
            <a:ext cx="46754" cy="1168248"/>
          </a:xfrm>
          <a:prstGeom prst="curvedConnector3">
            <a:avLst>
              <a:gd name="adj1" fmla="val 588942"/>
            </a:avLst>
          </a:prstGeom>
          <a:ln w="28575">
            <a:solidFill>
              <a:srgbClr val="FFC619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구부러진 연결선 48">
            <a:extLst>
              <a:ext uri="{FF2B5EF4-FFF2-40B4-BE49-F238E27FC236}">
                <a16:creationId xmlns:a16="http://schemas.microsoft.com/office/drawing/2014/main" id="{50323A8F-7217-4D7C-A819-88E27A49B351}"/>
              </a:ext>
            </a:extLst>
          </p:cNvPr>
          <p:cNvCxnSpPr>
            <a:cxnSpLocks/>
            <a:stCxn id="77" idx="1"/>
          </p:cNvCxnSpPr>
          <p:nvPr/>
        </p:nvCxnSpPr>
        <p:spPr>
          <a:xfrm rot="10800000">
            <a:off x="5881348" y="2721141"/>
            <a:ext cx="254727" cy="959907"/>
          </a:xfrm>
          <a:prstGeom prst="curvedConnector2">
            <a:avLst/>
          </a:prstGeom>
          <a:ln w="28575">
            <a:solidFill>
              <a:srgbClr val="FFC619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657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>
            <a:extLst>
              <a:ext uri="{FF2B5EF4-FFF2-40B4-BE49-F238E27FC236}">
                <a16:creationId xmlns:a16="http://schemas.microsoft.com/office/drawing/2014/main" id="{C67B061C-8A44-4482-AB58-0E2AA31481CE}"/>
              </a:ext>
            </a:extLst>
          </p:cNvPr>
          <p:cNvSpPr/>
          <p:nvPr/>
        </p:nvSpPr>
        <p:spPr>
          <a:xfrm>
            <a:off x="4068691" y="2483728"/>
            <a:ext cx="107157" cy="81815"/>
          </a:xfrm>
          <a:prstGeom prst="rect">
            <a:avLst/>
          </a:prstGeom>
          <a:noFill/>
          <a:ln w="3175">
            <a:solidFill>
              <a:srgbClr val="2021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1EA3454-45BA-47F0-83D2-16DCF8924063}"/>
              </a:ext>
            </a:extLst>
          </p:cNvPr>
          <p:cNvSpPr/>
          <p:nvPr/>
        </p:nvSpPr>
        <p:spPr>
          <a:xfrm>
            <a:off x="0" y="315779"/>
            <a:ext cx="9144000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3.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웹사이트 구현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D68AEBB-3D09-418E-ADB4-ED0CA94F003F}"/>
              </a:ext>
            </a:extLst>
          </p:cNvPr>
          <p:cNvSpPr/>
          <p:nvPr/>
        </p:nvSpPr>
        <p:spPr>
          <a:xfrm>
            <a:off x="0" y="1156037"/>
            <a:ext cx="9144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	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웹 페이지 </a:t>
            </a: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/ UI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7EF0D19-C18B-4CE9-BA27-3CE6F590C732}"/>
              </a:ext>
            </a:extLst>
          </p:cNvPr>
          <p:cNvSpPr txBox="1"/>
          <p:nvPr/>
        </p:nvSpPr>
        <p:spPr>
          <a:xfrm>
            <a:off x="1006314" y="1676937"/>
            <a:ext cx="813768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400" b="1" dirty="0"/>
              <a:t>선택된 국가 페이지</a:t>
            </a:r>
            <a:endParaRPr lang="en-US" altLang="ko-KR" sz="1400" dirty="0"/>
          </a:p>
        </p:txBody>
      </p: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7F3A1CB2-90BB-432F-A970-78E10A7E9A6C}"/>
              </a:ext>
            </a:extLst>
          </p:cNvPr>
          <p:cNvGrpSpPr/>
          <p:nvPr/>
        </p:nvGrpSpPr>
        <p:grpSpPr>
          <a:xfrm>
            <a:off x="6136074" y="2501251"/>
            <a:ext cx="2999934" cy="877163"/>
            <a:chOff x="6077952" y="2457722"/>
            <a:chExt cx="2999934" cy="877163"/>
          </a:xfrm>
        </p:grpSpPr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id="{94E891CB-9057-462D-8B94-7B80A6FA596D}"/>
                </a:ext>
              </a:extLst>
            </p:cNvPr>
            <p:cNvGrpSpPr/>
            <p:nvPr/>
          </p:nvGrpSpPr>
          <p:grpSpPr>
            <a:xfrm>
              <a:off x="6109369" y="2457722"/>
              <a:ext cx="2968517" cy="877163"/>
              <a:chOff x="6109369" y="2457722"/>
              <a:chExt cx="2968517" cy="877163"/>
            </a:xfrm>
          </p:grpSpPr>
          <p:grpSp>
            <p:nvGrpSpPr>
              <p:cNvPr id="78" name="그룹 77">
                <a:extLst>
                  <a:ext uri="{FF2B5EF4-FFF2-40B4-BE49-F238E27FC236}">
                    <a16:creationId xmlns:a16="http://schemas.microsoft.com/office/drawing/2014/main" id="{E3A81A7D-582A-4FBD-8135-DF8636027190}"/>
                  </a:ext>
                </a:extLst>
              </p:cNvPr>
              <p:cNvGrpSpPr/>
              <p:nvPr/>
            </p:nvGrpSpPr>
            <p:grpSpPr>
              <a:xfrm>
                <a:off x="6342836" y="2457722"/>
                <a:ext cx="2735050" cy="877163"/>
                <a:chOff x="1917269" y="1390124"/>
                <a:chExt cx="2735050" cy="877163"/>
              </a:xfrm>
            </p:grpSpPr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0AF9CE42-972F-438A-8CCE-7D3212D5C58C}"/>
                    </a:ext>
                  </a:extLst>
                </p:cNvPr>
                <p:cNvSpPr txBox="1"/>
                <p:nvPr/>
              </p:nvSpPr>
              <p:spPr>
                <a:xfrm>
                  <a:off x="1917269" y="1390124"/>
                  <a:ext cx="2735050" cy="30008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135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ea"/>
                    </a:rPr>
                    <a:t>전화 연결 버튼</a:t>
                  </a:r>
                  <a:endParaRPr lang="ko-KR" altLang="en-US" sz="135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+mn-ea"/>
                  </a:endParaRPr>
                </a:p>
              </p:txBody>
            </p:sp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AEA9042A-148E-4F8E-BA2D-D771E851B2E6}"/>
                    </a:ext>
                  </a:extLst>
                </p:cNvPr>
                <p:cNvSpPr txBox="1"/>
                <p:nvPr/>
              </p:nvSpPr>
              <p:spPr>
                <a:xfrm>
                  <a:off x="1917269" y="1690206"/>
                  <a:ext cx="2735050" cy="57708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171450" indent="-171450">
                    <a:buFontTx/>
                    <a:buChar char="-"/>
                  </a:pPr>
                  <a:r>
                    <a:rPr lang="ko-KR" altLang="en-US" sz="105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ea"/>
                    </a:rPr>
                    <a:t>범죄</a:t>
                  </a:r>
                  <a:r>
                    <a:rPr lang="en-US" altLang="ko-KR" sz="105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ea"/>
                    </a:rPr>
                    <a:t>, </a:t>
                  </a:r>
                  <a:r>
                    <a:rPr lang="ko-KR" altLang="en-US" sz="105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ea"/>
                    </a:rPr>
                    <a:t>화재</a:t>
                  </a:r>
                  <a:r>
                    <a:rPr lang="en-US" altLang="ko-KR" sz="105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ea"/>
                    </a:rPr>
                    <a:t>, </a:t>
                  </a:r>
                  <a:r>
                    <a:rPr lang="ko-KR" altLang="en-US" sz="105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ea"/>
                    </a:rPr>
                    <a:t>구급차 등 클릭 시 </a:t>
                  </a:r>
                  <a:endParaRPr lang="en-US" altLang="ko-KR" sz="10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endParaRPr>
                </a:p>
                <a:p>
                  <a:r>
                    <a:rPr lang="en-US" altLang="ko-KR" sz="105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ea"/>
                    </a:rPr>
                    <a:t>    </a:t>
                  </a:r>
                  <a:r>
                    <a:rPr lang="ko-KR" altLang="en-US" sz="105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ea"/>
                    </a:rPr>
                    <a:t>해당 국가의 비상연락번호로</a:t>
                  </a:r>
                  <a:endParaRPr lang="en-US" altLang="ko-KR" sz="10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endParaRPr>
                </a:p>
                <a:p>
                  <a:r>
                    <a:rPr lang="en-US" altLang="ko-KR" sz="105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ea"/>
                    </a:rPr>
                    <a:t>    </a:t>
                  </a:r>
                  <a:r>
                    <a:rPr lang="ko-KR" altLang="en-US" sz="105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ea"/>
                    </a:rPr>
                    <a:t>전화 가능</a:t>
                  </a:r>
                </a:p>
              </p:txBody>
            </p:sp>
          </p:grpSp>
          <p:sp>
            <p:nvSpPr>
              <p:cNvPr id="79" name="직사각형 78">
                <a:extLst>
                  <a:ext uri="{FF2B5EF4-FFF2-40B4-BE49-F238E27FC236}">
                    <a16:creationId xmlns:a16="http://schemas.microsoft.com/office/drawing/2014/main" id="{A666B635-5D2D-4162-A076-63B4475E0A6C}"/>
                  </a:ext>
                </a:extLst>
              </p:cNvPr>
              <p:cNvSpPr/>
              <p:nvPr/>
            </p:nvSpPr>
            <p:spPr>
              <a:xfrm rot="2700000">
                <a:off x="6100193" y="2526539"/>
                <a:ext cx="206387" cy="188036"/>
              </a:xfrm>
              <a:prstGeom prst="rect">
                <a:avLst/>
              </a:prstGeom>
              <a:solidFill>
                <a:srgbClr val="F95648">
                  <a:alpha val="9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F1F96E66-19E8-472D-A2E1-FA619AC4F007}"/>
                </a:ext>
              </a:extLst>
            </p:cNvPr>
            <p:cNvSpPr/>
            <p:nvPr/>
          </p:nvSpPr>
          <p:spPr>
            <a:xfrm>
              <a:off x="6077952" y="2504472"/>
              <a:ext cx="232361" cy="234354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</p:grp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9B7F94B4-76D5-4294-850F-1834E8EB05BD}"/>
              </a:ext>
            </a:extLst>
          </p:cNvPr>
          <p:cNvGrpSpPr/>
          <p:nvPr/>
        </p:nvGrpSpPr>
        <p:grpSpPr>
          <a:xfrm>
            <a:off x="6122058" y="3655111"/>
            <a:ext cx="2999934" cy="1038746"/>
            <a:chOff x="6077952" y="2457722"/>
            <a:chExt cx="2999934" cy="1038746"/>
          </a:xfrm>
        </p:grpSpPr>
        <p:grpSp>
          <p:nvGrpSpPr>
            <p:cNvPr id="93" name="그룹 92">
              <a:extLst>
                <a:ext uri="{FF2B5EF4-FFF2-40B4-BE49-F238E27FC236}">
                  <a16:creationId xmlns:a16="http://schemas.microsoft.com/office/drawing/2014/main" id="{414AE445-18F1-4D37-99EB-4BB7D1E83742}"/>
                </a:ext>
              </a:extLst>
            </p:cNvPr>
            <p:cNvGrpSpPr/>
            <p:nvPr/>
          </p:nvGrpSpPr>
          <p:grpSpPr>
            <a:xfrm>
              <a:off x="6109369" y="2457722"/>
              <a:ext cx="2968517" cy="1038746"/>
              <a:chOff x="6109369" y="2457722"/>
              <a:chExt cx="2968517" cy="1038746"/>
            </a:xfrm>
          </p:grpSpPr>
          <p:grpSp>
            <p:nvGrpSpPr>
              <p:cNvPr id="95" name="그룹 94">
                <a:extLst>
                  <a:ext uri="{FF2B5EF4-FFF2-40B4-BE49-F238E27FC236}">
                    <a16:creationId xmlns:a16="http://schemas.microsoft.com/office/drawing/2014/main" id="{C5AC491D-4B03-4654-AAD0-AC3CDE191AE5}"/>
                  </a:ext>
                </a:extLst>
              </p:cNvPr>
              <p:cNvGrpSpPr/>
              <p:nvPr/>
            </p:nvGrpSpPr>
            <p:grpSpPr>
              <a:xfrm>
                <a:off x="6342836" y="2457722"/>
                <a:ext cx="2735050" cy="1038746"/>
                <a:chOff x="1917269" y="1390124"/>
                <a:chExt cx="2735050" cy="1038746"/>
              </a:xfrm>
            </p:grpSpPr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83558507-4670-43AB-ABA2-3B958351C86E}"/>
                    </a:ext>
                  </a:extLst>
                </p:cNvPr>
                <p:cNvSpPr txBox="1"/>
                <p:nvPr/>
              </p:nvSpPr>
              <p:spPr>
                <a:xfrm>
                  <a:off x="1917269" y="1390124"/>
                  <a:ext cx="2735050" cy="30008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135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ea"/>
                    </a:rPr>
                    <a:t>지도 이용 버튼</a:t>
                  </a:r>
                  <a:endParaRPr lang="ko-KR" altLang="en-US" sz="135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+mn-ea"/>
                  </a:endParaRPr>
                </a:p>
              </p:txBody>
            </p:sp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4F3E8907-7794-4122-A8F4-0AF29758FB5D}"/>
                    </a:ext>
                  </a:extLst>
                </p:cNvPr>
                <p:cNvSpPr txBox="1"/>
                <p:nvPr/>
              </p:nvSpPr>
              <p:spPr>
                <a:xfrm>
                  <a:off x="1917269" y="1690206"/>
                  <a:ext cx="2735050" cy="738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171450" indent="-171450">
                    <a:buFontTx/>
                    <a:buChar char="-"/>
                  </a:pPr>
                  <a:r>
                    <a:rPr lang="ko-KR" altLang="en-US" sz="105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ea"/>
                    </a:rPr>
                    <a:t>대사관</a:t>
                  </a:r>
                  <a:r>
                    <a:rPr lang="en-US" altLang="ko-KR" sz="105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ea"/>
                    </a:rPr>
                    <a:t>,</a:t>
                  </a:r>
                </a:p>
                <a:p>
                  <a:r>
                    <a:rPr lang="en-US" altLang="ko-KR" sz="105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ea"/>
                    </a:rPr>
                    <a:t>   </a:t>
                  </a:r>
                  <a:r>
                    <a:rPr lang="ko-KR" altLang="en-US" sz="105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ea"/>
                    </a:rPr>
                    <a:t>여행자가 이용가능한 의료기관의 목록</a:t>
                  </a:r>
                  <a:endParaRPr lang="en-US" altLang="ko-KR" sz="10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endParaRPr>
                </a:p>
                <a:p>
                  <a:endParaRPr lang="en-US" altLang="ko-KR" sz="10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endParaRPr>
                </a:p>
                <a:p>
                  <a:r>
                    <a:rPr lang="en-US" altLang="ko-KR" sz="105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ea"/>
                    </a:rPr>
                    <a:t>-  </a:t>
                  </a:r>
                  <a:r>
                    <a:rPr lang="ko-KR" altLang="en-US" sz="105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ea"/>
                    </a:rPr>
                    <a:t>위치 검색</a:t>
                  </a:r>
                  <a:r>
                    <a:rPr lang="en-US" altLang="ko-KR" sz="105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ea"/>
                    </a:rPr>
                    <a:t>, </a:t>
                  </a:r>
                  <a:r>
                    <a:rPr lang="ko-KR" altLang="en-US" sz="105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ea"/>
                    </a:rPr>
                    <a:t>경로안내 서비스</a:t>
                  </a:r>
                </a:p>
              </p:txBody>
            </p:sp>
          </p:grpSp>
          <p:sp>
            <p:nvSpPr>
              <p:cNvPr id="96" name="직사각형 95">
                <a:extLst>
                  <a:ext uri="{FF2B5EF4-FFF2-40B4-BE49-F238E27FC236}">
                    <a16:creationId xmlns:a16="http://schemas.microsoft.com/office/drawing/2014/main" id="{5F2FEEE2-8DB7-4548-96BC-E14E72153C6A}"/>
                  </a:ext>
                </a:extLst>
              </p:cNvPr>
              <p:cNvSpPr/>
              <p:nvPr/>
            </p:nvSpPr>
            <p:spPr>
              <a:xfrm rot="2700000">
                <a:off x="6100193" y="2526539"/>
                <a:ext cx="206387" cy="188036"/>
              </a:xfrm>
              <a:prstGeom prst="rect">
                <a:avLst/>
              </a:prstGeom>
              <a:solidFill>
                <a:srgbClr val="00B050">
                  <a:alpha val="9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0FA812B5-C1E7-4E8D-859F-531A12DC05C3}"/>
                </a:ext>
              </a:extLst>
            </p:cNvPr>
            <p:cNvSpPr/>
            <p:nvPr/>
          </p:nvSpPr>
          <p:spPr>
            <a:xfrm>
              <a:off x="6077952" y="2504472"/>
              <a:ext cx="232361" cy="234354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D66C5E40-AAD0-43DE-AC33-2B54D35445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8145" y="2105504"/>
            <a:ext cx="4417062" cy="4284962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7160CCC9-2DAA-4E6F-9D46-0394E7CA2089}"/>
              </a:ext>
            </a:extLst>
          </p:cNvPr>
          <p:cNvSpPr/>
          <p:nvPr/>
        </p:nvSpPr>
        <p:spPr>
          <a:xfrm>
            <a:off x="1680796" y="4542448"/>
            <a:ext cx="704850" cy="741729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cxnSp>
        <p:nvCxnSpPr>
          <p:cNvPr id="27" name="구부러진 연결선 48">
            <a:extLst>
              <a:ext uri="{FF2B5EF4-FFF2-40B4-BE49-F238E27FC236}">
                <a16:creationId xmlns:a16="http://schemas.microsoft.com/office/drawing/2014/main" id="{3E0C35CD-C279-411C-BDDC-F10396153E2B}"/>
              </a:ext>
            </a:extLst>
          </p:cNvPr>
          <p:cNvCxnSpPr>
            <a:cxnSpLocks/>
            <a:stCxn id="25" idx="0"/>
            <a:endCxn id="26" idx="0"/>
          </p:cNvCxnSpPr>
          <p:nvPr/>
        </p:nvCxnSpPr>
        <p:spPr>
          <a:xfrm rot="5400000" flipH="1" flipV="1">
            <a:off x="2048385" y="2468564"/>
            <a:ext cx="2058720" cy="2089049"/>
          </a:xfrm>
          <a:prstGeom prst="curvedConnector3">
            <a:avLst>
              <a:gd name="adj1" fmla="val 111104"/>
            </a:avLst>
          </a:prstGeom>
          <a:ln w="28575">
            <a:solidFill>
              <a:srgbClr val="F95648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004BA5D5-DC43-4FB7-A5BF-8BFC631572B8}"/>
              </a:ext>
            </a:extLst>
          </p:cNvPr>
          <p:cNvSpPr/>
          <p:nvPr/>
        </p:nvSpPr>
        <p:spPr>
          <a:xfrm>
            <a:off x="1855496" y="5390567"/>
            <a:ext cx="2736000" cy="21600"/>
          </a:xfrm>
          <a:prstGeom prst="rect">
            <a:avLst/>
          </a:prstGeom>
          <a:solidFill>
            <a:srgbClr val="FA67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A699342-E775-4D09-8DE5-6D47DC93EB16}"/>
              </a:ext>
            </a:extLst>
          </p:cNvPr>
          <p:cNvSpPr/>
          <p:nvPr/>
        </p:nvSpPr>
        <p:spPr>
          <a:xfrm>
            <a:off x="4694008" y="5376167"/>
            <a:ext cx="864000" cy="21600"/>
          </a:xfrm>
          <a:prstGeom prst="rect">
            <a:avLst/>
          </a:prstGeom>
          <a:solidFill>
            <a:srgbClr val="19B8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2442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1EA3454-45BA-47F0-83D2-16DCF8924063}"/>
              </a:ext>
            </a:extLst>
          </p:cNvPr>
          <p:cNvSpPr/>
          <p:nvPr/>
        </p:nvSpPr>
        <p:spPr>
          <a:xfrm>
            <a:off x="0" y="315779"/>
            <a:ext cx="9144000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3.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웹사이트 구현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D68AEBB-3D09-418E-ADB4-ED0CA94F003F}"/>
              </a:ext>
            </a:extLst>
          </p:cNvPr>
          <p:cNvSpPr/>
          <p:nvPr/>
        </p:nvSpPr>
        <p:spPr>
          <a:xfrm>
            <a:off x="0" y="1156037"/>
            <a:ext cx="9144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	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웹 페이지 </a:t>
            </a: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/ UI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7EF0D19-C18B-4CE9-BA27-3CE6F590C732}"/>
              </a:ext>
            </a:extLst>
          </p:cNvPr>
          <p:cNvSpPr txBox="1"/>
          <p:nvPr/>
        </p:nvSpPr>
        <p:spPr>
          <a:xfrm>
            <a:off x="1006314" y="1676937"/>
            <a:ext cx="813768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400" b="1" dirty="0"/>
              <a:t>선택된 국가 페이지</a:t>
            </a:r>
            <a:endParaRPr lang="en-US" altLang="ko-KR" sz="1400" dirty="0"/>
          </a:p>
        </p:txBody>
      </p: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7F3A1CB2-90BB-432F-A970-78E10A7E9A6C}"/>
              </a:ext>
            </a:extLst>
          </p:cNvPr>
          <p:cNvGrpSpPr/>
          <p:nvPr/>
        </p:nvGrpSpPr>
        <p:grpSpPr>
          <a:xfrm>
            <a:off x="6136074" y="2501251"/>
            <a:ext cx="2999934" cy="715580"/>
            <a:chOff x="6077952" y="2457722"/>
            <a:chExt cx="2999934" cy="715580"/>
          </a:xfrm>
        </p:grpSpPr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id="{94E891CB-9057-462D-8B94-7B80A6FA596D}"/>
                </a:ext>
              </a:extLst>
            </p:cNvPr>
            <p:cNvGrpSpPr/>
            <p:nvPr/>
          </p:nvGrpSpPr>
          <p:grpSpPr>
            <a:xfrm>
              <a:off x="6109369" y="2457722"/>
              <a:ext cx="2968517" cy="715580"/>
              <a:chOff x="6109369" y="2457722"/>
              <a:chExt cx="2968517" cy="715580"/>
            </a:xfrm>
          </p:grpSpPr>
          <p:grpSp>
            <p:nvGrpSpPr>
              <p:cNvPr id="78" name="그룹 77">
                <a:extLst>
                  <a:ext uri="{FF2B5EF4-FFF2-40B4-BE49-F238E27FC236}">
                    <a16:creationId xmlns:a16="http://schemas.microsoft.com/office/drawing/2014/main" id="{E3A81A7D-582A-4FBD-8135-DF8636027190}"/>
                  </a:ext>
                </a:extLst>
              </p:cNvPr>
              <p:cNvGrpSpPr/>
              <p:nvPr/>
            </p:nvGrpSpPr>
            <p:grpSpPr>
              <a:xfrm>
                <a:off x="6342836" y="2457722"/>
                <a:ext cx="2735050" cy="715580"/>
                <a:chOff x="1917269" y="1390124"/>
                <a:chExt cx="2735050" cy="715580"/>
              </a:xfrm>
            </p:grpSpPr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0AF9CE42-972F-438A-8CCE-7D3212D5C58C}"/>
                    </a:ext>
                  </a:extLst>
                </p:cNvPr>
                <p:cNvSpPr txBox="1"/>
                <p:nvPr/>
              </p:nvSpPr>
              <p:spPr>
                <a:xfrm>
                  <a:off x="1917269" y="1390124"/>
                  <a:ext cx="2735050" cy="30008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135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ffectLst/>
                      <a:latin typeface="+mn-ea"/>
                    </a:rPr>
                    <a:t>위치 버튼</a:t>
                  </a:r>
                </a:p>
              </p:txBody>
            </p:sp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AEA9042A-148E-4F8E-BA2D-D771E851B2E6}"/>
                    </a:ext>
                  </a:extLst>
                </p:cNvPr>
                <p:cNvSpPr txBox="1"/>
                <p:nvPr/>
              </p:nvSpPr>
              <p:spPr>
                <a:xfrm>
                  <a:off x="1917269" y="1690206"/>
                  <a:ext cx="2735050" cy="4154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171450" indent="-171450">
                    <a:buFontTx/>
                    <a:buChar char="-"/>
                  </a:pPr>
                  <a:r>
                    <a:rPr lang="ko-KR" altLang="en-US" sz="105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ea"/>
                    </a:rPr>
                    <a:t>클릭 시 해당 위치로의 경로가</a:t>
                  </a:r>
                  <a:endParaRPr lang="en-US" altLang="ko-KR" sz="10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endParaRPr>
                </a:p>
                <a:p>
                  <a:r>
                    <a:rPr lang="en-US" altLang="ko-KR" sz="105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ea"/>
                    </a:rPr>
                    <a:t>    </a:t>
                  </a:r>
                  <a:r>
                    <a:rPr lang="ko-KR" altLang="en-US" sz="105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ea"/>
                    </a:rPr>
                    <a:t>지도에 표시됨</a:t>
                  </a:r>
                  <a:r>
                    <a:rPr lang="en-US" altLang="ko-KR" sz="105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ea"/>
                    </a:rPr>
                    <a:t>.</a:t>
                  </a:r>
                  <a:endParaRPr lang="ko-KR" altLang="en-US" sz="10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endParaRPr>
                </a:p>
              </p:txBody>
            </p:sp>
          </p:grpSp>
          <p:sp>
            <p:nvSpPr>
              <p:cNvPr id="79" name="직사각형 78">
                <a:extLst>
                  <a:ext uri="{FF2B5EF4-FFF2-40B4-BE49-F238E27FC236}">
                    <a16:creationId xmlns:a16="http://schemas.microsoft.com/office/drawing/2014/main" id="{A666B635-5D2D-4162-A076-63B4475E0A6C}"/>
                  </a:ext>
                </a:extLst>
              </p:cNvPr>
              <p:cNvSpPr/>
              <p:nvPr/>
            </p:nvSpPr>
            <p:spPr>
              <a:xfrm rot="2700000">
                <a:off x="6100193" y="2526539"/>
                <a:ext cx="206387" cy="188036"/>
              </a:xfrm>
              <a:prstGeom prst="rect">
                <a:avLst/>
              </a:prstGeom>
              <a:solidFill>
                <a:srgbClr val="00B0F0">
                  <a:alpha val="9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F1F96E66-19E8-472D-A2E1-FA619AC4F007}"/>
                </a:ext>
              </a:extLst>
            </p:cNvPr>
            <p:cNvSpPr/>
            <p:nvPr/>
          </p:nvSpPr>
          <p:spPr>
            <a:xfrm>
              <a:off x="6077952" y="2504472"/>
              <a:ext cx="232361" cy="234354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</p:grpSp>
      <p:sp>
        <p:nvSpPr>
          <p:cNvPr id="9" name="타원 8">
            <a:extLst>
              <a:ext uri="{FF2B5EF4-FFF2-40B4-BE49-F238E27FC236}">
                <a16:creationId xmlns:a16="http://schemas.microsoft.com/office/drawing/2014/main" id="{35B6AC0A-BE03-438E-872D-DF8F0D0CEEFA}"/>
              </a:ext>
            </a:extLst>
          </p:cNvPr>
          <p:cNvSpPr/>
          <p:nvPr/>
        </p:nvSpPr>
        <p:spPr>
          <a:xfrm>
            <a:off x="5271257" y="3429000"/>
            <a:ext cx="160849" cy="160849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D09DDABA-EA69-45B1-B2E8-6CAB0D384FB9}"/>
              </a:ext>
            </a:extLst>
          </p:cNvPr>
          <p:cNvGrpSpPr/>
          <p:nvPr/>
        </p:nvGrpSpPr>
        <p:grpSpPr>
          <a:xfrm>
            <a:off x="6122058" y="3717561"/>
            <a:ext cx="2999934" cy="877163"/>
            <a:chOff x="6122058" y="3655111"/>
            <a:chExt cx="2999934" cy="877163"/>
          </a:xfrm>
        </p:grpSpPr>
        <p:grpSp>
          <p:nvGrpSpPr>
            <p:cNvPr id="92" name="그룹 91">
              <a:extLst>
                <a:ext uri="{FF2B5EF4-FFF2-40B4-BE49-F238E27FC236}">
                  <a16:creationId xmlns:a16="http://schemas.microsoft.com/office/drawing/2014/main" id="{9B7F94B4-76D5-4294-850F-1834E8EB05BD}"/>
                </a:ext>
              </a:extLst>
            </p:cNvPr>
            <p:cNvGrpSpPr/>
            <p:nvPr/>
          </p:nvGrpSpPr>
          <p:grpSpPr>
            <a:xfrm>
              <a:off x="6122058" y="3655111"/>
              <a:ext cx="2999934" cy="877163"/>
              <a:chOff x="6077952" y="2457722"/>
              <a:chExt cx="2999934" cy="877163"/>
            </a:xfrm>
          </p:grpSpPr>
          <p:grpSp>
            <p:nvGrpSpPr>
              <p:cNvPr id="95" name="그룹 94">
                <a:extLst>
                  <a:ext uri="{FF2B5EF4-FFF2-40B4-BE49-F238E27FC236}">
                    <a16:creationId xmlns:a16="http://schemas.microsoft.com/office/drawing/2014/main" id="{C5AC491D-4B03-4654-AAD0-AC3CDE191AE5}"/>
                  </a:ext>
                </a:extLst>
              </p:cNvPr>
              <p:cNvGrpSpPr/>
              <p:nvPr/>
            </p:nvGrpSpPr>
            <p:grpSpPr>
              <a:xfrm>
                <a:off x="6342836" y="2457722"/>
                <a:ext cx="2735050" cy="877163"/>
                <a:chOff x="1917269" y="1390124"/>
                <a:chExt cx="2735050" cy="877163"/>
              </a:xfrm>
            </p:grpSpPr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83558507-4670-43AB-ABA2-3B958351C86E}"/>
                    </a:ext>
                  </a:extLst>
                </p:cNvPr>
                <p:cNvSpPr txBox="1"/>
                <p:nvPr/>
              </p:nvSpPr>
              <p:spPr>
                <a:xfrm>
                  <a:off x="1917269" y="1390124"/>
                  <a:ext cx="2735050" cy="30008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135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ea"/>
                    </a:rPr>
                    <a:t>지도 검색</a:t>
                  </a:r>
                  <a:endParaRPr lang="ko-KR" altLang="en-US" sz="135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+mn-ea"/>
                  </a:endParaRPr>
                </a:p>
              </p:txBody>
            </p:sp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4F3E8907-7794-4122-A8F4-0AF29758FB5D}"/>
                    </a:ext>
                  </a:extLst>
                </p:cNvPr>
                <p:cNvSpPr txBox="1"/>
                <p:nvPr/>
              </p:nvSpPr>
              <p:spPr>
                <a:xfrm>
                  <a:off x="1917269" y="1690206"/>
                  <a:ext cx="2735050" cy="57708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171450" indent="-171450">
                    <a:buFontTx/>
                    <a:buChar char="-"/>
                  </a:pPr>
                  <a:r>
                    <a:rPr lang="ko-KR" altLang="en-US" sz="105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ea"/>
                    </a:rPr>
                    <a:t>건물명</a:t>
                  </a:r>
                  <a:r>
                    <a:rPr lang="en-US" altLang="ko-KR" sz="105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ea"/>
                    </a:rPr>
                    <a:t>, </a:t>
                  </a:r>
                  <a:r>
                    <a:rPr lang="ko-KR" altLang="en-US" sz="105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ea"/>
                    </a:rPr>
                    <a:t>주소의 키워드로 위치검색</a:t>
                  </a:r>
                  <a:endParaRPr lang="en-US" altLang="ko-KR" sz="10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endParaRPr>
                </a:p>
                <a:p>
                  <a:r>
                    <a:rPr lang="en-US" altLang="ko-KR" sz="105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ea"/>
                    </a:rPr>
                    <a:t>    </a:t>
                  </a:r>
                  <a:r>
                    <a:rPr lang="ko-KR" altLang="en-US" sz="105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ea"/>
                    </a:rPr>
                    <a:t>키워드 자동완성으로 편의성제공</a:t>
                  </a:r>
                  <a:endParaRPr lang="en-US" altLang="ko-KR" sz="10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endParaRPr>
                </a:p>
                <a:p>
                  <a:r>
                    <a:rPr lang="en-US" altLang="ko-KR" sz="105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ea"/>
                    </a:rPr>
                    <a:t>    </a:t>
                  </a:r>
                  <a:r>
                    <a:rPr lang="ko-KR" altLang="en-US" sz="105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ea"/>
                    </a:rPr>
                    <a:t>검색 위치로의 이동 </a:t>
                  </a:r>
                </a:p>
              </p:txBody>
            </p:sp>
          </p:grpSp>
          <p:sp>
            <p:nvSpPr>
              <p:cNvPr id="94" name="직사각형 93">
                <a:extLst>
                  <a:ext uri="{FF2B5EF4-FFF2-40B4-BE49-F238E27FC236}">
                    <a16:creationId xmlns:a16="http://schemas.microsoft.com/office/drawing/2014/main" id="{0FA812B5-C1E7-4E8D-859F-531A12DC05C3}"/>
                  </a:ext>
                </a:extLst>
              </p:cNvPr>
              <p:cNvSpPr/>
              <p:nvPr/>
            </p:nvSpPr>
            <p:spPr>
              <a:xfrm>
                <a:off x="6077952" y="2504472"/>
                <a:ext cx="232361" cy="234354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noFill/>
                </a:endParaRPr>
              </a:p>
            </p:txBody>
          </p:sp>
        </p:grp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0D9EFB55-5C0B-49D3-8376-A62D171B6810}"/>
                </a:ext>
              </a:extLst>
            </p:cNvPr>
            <p:cNvSpPr/>
            <p:nvPr/>
          </p:nvSpPr>
          <p:spPr>
            <a:xfrm rot="2700000">
              <a:off x="6144299" y="3723928"/>
              <a:ext cx="206387" cy="188036"/>
            </a:xfrm>
            <a:prstGeom prst="rect">
              <a:avLst/>
            </a:prstGeom>
            <a:solidFill>
              <a:srgbClr val="00B0F0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1CA3B117-7421-4E62-BBC8-161CA8D8B6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436" y="2460097"/>
            <a:ext cx="4827366" cy="2614823"/>
          </a:xfrm>
          <a:prstGeom prst="rect">
            <a:avLst/>
          </a:prstGeom>
          <a:ln w="3175">
            <a:solidFill>
              <a:schemeClr val="tx1">
                <a:lumMod val="65000"/>
                <a:lumOff val="35000"/>
              </a:schemeClr>
            </a:solidFill>
          </a:ln>
        </p:spPr>
      </p:pic>
      <p:cxnSp>
        <p:nvCxnSpPr>
          <p:cNvPr id="47" name="구부러진 연결선 48">
            <a:extLst>
              <a:ext uri="{FF2B5EF4-FFF2-40B4-BE49-F238E27FC236}">
                <a16:creationId xmlns:a16="http://schemas.microsoft.com/office/drawing/2014/main" id="{B0E9B85A-5D0D-463D-ACBA-6296DCBB2CE8}"/>
              </a:ext>
            </a:extLst>
          </p:cNvPr>
          <p:cNvCxnSpPr>
            <a:cxnSpLocks/>
            <a:stCxn id="77" idx="1"/>
            <a:endCxn id="9" idx="0"/>
          </p:cNvCxnSpPr>
          <p:nvPr/>
        </p:nvCxnSpPr>
        <p:spPr>
          <a:xfrm rot="10800000" flipV="1">
            <a:off x="5351682" y="2665178"/>
            <a:ext cx="784392" cy="763822"/>
          </a:xfrm>
          <a:prstGeom prst="curvedConnector2">
            <a:avLst/>
          </a:prstGeom>
          <a:ln w="28575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자유형: 도형 17">
            <a:extLst>
              <a:ext uri="{FF2B5EF4-FFF2-40B4-BE49-F238E27FC236}">
                <a16:creationId xmlns:a16="http://schemas.microsoft.com/office/drawing/2014/main" id="{10BBBA29-5AB8-4803-A178-E3DA42DC092F}"/>
              </a:ext>
            </a:extLst>
          </p:cNvPr>
          <p:cNvSpPr/>
          <p:nvPr/>
        </p:nvSpPr>
        <p:spPr>
          <a:xfrm>
            <a:off x="3226594" y="3873823"/>
            <a:ext cx="2936082" cy="45719"/>
          </a:xfrm>
          <a:custGeom>
            <a:avLst/>
            <a:gdLst>
              <a:gd name="connsiteX0" fmla="*/ 2781300 w 2781300"/>
              <a:gd name="connsiteY0" fmla="*/ 0 h 0"/>
              <a:gd name="connsiteX1" fmla="*/ 0 w 27813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781300">
                <a:moveTo>
                  <a:pt x="2781300" y="0"/>
                </a:moveTo>
                <a:lnTo>
                  <a:pt x="0" y="0"/>
                </a:lnTo>
              </a:path>
            </a:pathLst>
          </a:custGeom>
          <a:ln w="28575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4856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1EA3454-45BA-47F0-83D2-16DCF8924063}"/>
              </a:ext>
            </a:extLst>
          </p:cNvPr>
          <p:cNvSpPr/>
          <p:nvPr/>
        </p:nvSpPr>
        <p:spPr>
          <a:xfrm>
            <a:off x="0" y="315779"/>
            <a:ext cx="9144000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3.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웹사이트 구현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D68AEBB-3D09-418E-ADB4-ED0CA94F003F}"/>
              </a:ext>
            </a:extLst>
          </p:cNvPr>
          <p:cNvSpPr/>
          <p:nvPr/>
        </p:nvSpPr>
        <p:spPr>
          <a:xfrm>
            <a:off x="0" y="1156037"/>
            <a:ext cx="9144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	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웹 페이지 </a:t>
            </a: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/ UI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7EF0D19-C18B-4CE9-BA27-3CE6F590C732}"/>
              </a:ext>
            </a:extLst>
          </p:cNvPr>
          <p:cNvSpPr txBox="1"/>
          <p:nvPr/>
        </p:nvSpPr>
        <p:spPr>
          <a:xfrm>
            <a:off x="1006314" y="1676937"/>
            <a:ext cx="813768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400" b="1" dirty="0"/>
              <a:t>모바일 화면</a:t>
            </a:r>
            <a:endParaRPr lang="en-US" altLang="ko-KR" sz="1400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7E5CE154-3C87-4259-B12A-AFE96627A51D}"/>
              </a:ext>
            </a:extLst>
          </p:cNvPr>
          <p:cNvGrpSpPr/>
          <p:nvPr/>
        </p:nvGrpSpPr>
        <p:grpSpPr>
          <a:xfrm>
            <a:off x="5135847" y="2294108"/>
            <a:ext cx="1691810" cy="3448164"/>
            <a:chOff x="5135847" y="2294108"/>
            <a:chExt cx="1691810" cy="3448164"/>
          </a:xfrm>
        </p:grpSpPr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A727E7F4-3D55-4A7C-A4CC-077B556AB2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35847" y="2294108"/>
              <a:ext cx="1691810" cy="3448164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7B1E47FF-CE9A-4FF9-8D11-CD8D48D0D7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335" b="4154"/>
            <a:stretch/>
          </p:blipFill>
          <p:spPr>
            <a:xfrm>
              <a:off x="5229225" y="2702546"/>
              <a:ext cx="1495425" cy="2638425"/>
            </a:xfrm>
            <a:prstGeom prst="rect">
              <a:avLst/>
            </a:prstGeom>
          </p:spPr>
        </p:pic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FE4F91E0-6207-4D06-8E2E-EE81ADA6020E}"/>
              </a:ext>
            </a:extLst>
          </p:cNvPr>
          <p:cNvGrpSpPr/>
          <p:nvPr/>
        </p:nvGrpSpPr>
        <p:grpSpPr>
          <a:xfrm>
            <a:off x="2316345" y="2294108"/>
            <a:ext cx="1691810" cy="3448164"/>
            <a:chOff x="1365038" y="2253799"/>
            <a:chExt cx="1691810" cy="3448164"/>
          </a:xfrm>
        </p:grpSpPr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AC278D5A-4A0B-4574-BFB5-D8F0F78B20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65038" y="2253799"/>
              <a:ext cx="1691810" cy="3448164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55219F21-2822-4976-87E3-8E342A6341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883" b="4604"/>
            <a:stretch/>
          </p:blipFill>
          <p:spPr>
            <a:xfrm>
              <a:off x="1457325" y="2662238"/>
              <a:ext cx="1495425" cy="26384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77518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1EA3454-45BA-47F0-83D2-16DCF8924063}"/>
              </a:ext>
            </a:extLst>
          </p:cNvPr>
          <p:cNvSpPr/>
          <p:nvPr/>
        </p:nvSpPr>
        <p:spPr>
          <a:xfrm>
            <a:off x="0" y="315779"/>
            <a:ext cx="9144000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3.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웹사이트 구현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D68AEBB-3D09-418E-ADB4-ED0CA94F003F}"/>
              </a:ext>
            </a:extLst>
          </p:cNvPr>
          <p:cNvSpPr/>
          <p:nvPr/>
        </p:nvSpPr>
        <p:spPr>
          <a:xfrm>
            <a:off x="0" y="1156037"/>
            <a:ext cx="9144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	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웹 페이지 </a:t>
            </a: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/ UI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7EF0D19-C18B-4CE9-BA27-3CE6F590C732}"/>
              </a:ext>
            </a:extLst>
          </p:cNvPr>
          <p:cNvSpPr txBox="1"/>
          <p:nvPr/>
        </p:nvSpPr>
        <p:spPr>
          <a:xfrm>
            <a:off x="1006314" y="1676937"/>
            <a:ext cx="813768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400" b="1" dirty="0"/>
              <a:t>모바일 화면</a:t>
            </a:r>
            <a:endParaRPr lang="en-US" altLang="ko-KR" sz="1400" dirty="0"/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A727E7F4-3D55-4A7C-A4CC-077B556AB2F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6542" y="2294108"/>
            <a:ext cx="1691810" cy="3448164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0C4E40ED-732C-436D-8AA7-DF6CECB054F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6243" y="2294108"/>
            <a:ext cx="1691810" cy="344816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A22CD66-0E96-4D8F-B562-217568FAD19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82" b="4706"/>
          <a:stretch/>
        </p:blipFill>
        <p:spPr>
          <a:xfrm>
            <a:off x="6538912" y="2700338"/>
            <a:ext cx="1495425" cy="263842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0534D74-20B6-4B99-B9A1-81AC6CE6AFF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89" b="5100"/>
          <a:stretch/>
        </p:blipFill>
        <p:spPr>
          <a:xfrm>
            <a:off x="4738688" y="2648971"/>
            <a:ext cx="1509711" cy="2689792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AC278D5A-4A0B-4574-BFB5-D8F0F78B200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2445" y="2294108"/>
            <a:ext cx="1691810" cy="3448164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994337D1-D6B6-43FD-9BD4-30E36D8E224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744" y="2294108"/>
            <a:ext cx="1691810" cy="3448164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6443F651-1125-4FAE-8AD8-0C77DEEFD677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46" b="4542"/>
          <a:stretch/>
        </p:blipFill>
        <p:spPr>
          <a:xfrm>
            <a:off x="1162050" y="2708274"/>
            <a:ext cx="1489075" cy="2625726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DDAB2B73-4CFE-4E4D-8ABE-B3CDB07B84BE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30" b="4457"/>
          <a:stretch/>
        </p:blipFill>
        <p:spPr>
          <a:xfrm>
            <a:off x="2967038" y="2708274"/>
            <a:ext cx="1490662" cy="2625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791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1EA3454-45BA-47F0-83D2-16DCF8924063}"/>
              </a:ext>
            </a:extLst>
          </p:cNvPr>
          <p:cNvSpPr/>
          <p:nvPr/>
        </p:nvSpPr>
        <p:spPr>
          <a:xfrm>
            <a:off x="0" y="315779"/>
            <a:ext cx="9144000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3.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웹사이트 구현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D68AEBB-3D09-418E-ADB4-ED0CA94F003F}"/>
              </a:ext>
            </a:extLst>
          </p:cNvPr>
          <p:cNvSpPr/>
          <p:nvPr/>
        </p:nvSpPr>
        <p:spPr>
          <a:xfrm>
            <a:off x="0" y="1156037"/>
            <a:ext cx="9144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	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서비스</a:t>
            </a:r>
            <a:endParaRPr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9AED4C53-63BB-4D2E-87F2-2E3AB08840E3}"/>
              </a:ext>
            </a:extLst>
          </p:cNvPr>
          <p:cNvSpPr txBox="1"/>
          <p:nvPr/>
        </p:nvSpPr>
        <p:spPr>
          <a:xfrm>
            <a:off x="1006314" y="1676937"/>
            <a:ext cx="813768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Cloud ( DB / </a:t>
            </a:r>
            <a:r>
              <a:rPr lang="en-US" altLang="ko-KR" sz="1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Restfull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/  React), DNS, HTTPS(SSL)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039" name="그룹 1038">
            <a:extLst>
              <a:ext uri="{FF2B5EF4-FFF2-40B4-BE49-F238E27FC236}">
                <a16:creationId xmlns:a16="http://schemas.microsoft.com/office/drawing/2014/main" id="{9C3F53B9-9DEE-4617-8E7D-20033C5D06E2}"/>
              </a:ext>
            </a:extLst>
          </p:cNvPr>
          <p:cNvGrpSpPr/>
          <p:nvPr/>
        </p:nvGrpSpPr>
        <p:grpSpPr>
          <a:xfrm>
            <a:off x="883920" y="2210355"/>
            <a:ext cx="7611333" cy="3832298"/>
            <a:chOff x="1089660" y="2134155"/>
            <a:chExt cx="7611333" cy="3832298"/>
          </a:xfrm>
        </p:grpSpPr>
        <p:sp>
          <p:nvSpPr>
            <p:cNvPr id="1036" name="이등변 삼각형 1035">
              <a:extLst>
                <a:ext uri="{FF2B5EF4-FFF2-40B4-BE49-F238E27FC236}">
                  <a16:creationId xmlns:a16="http://schemas.microsoft.com/office/drawing/2014/main" id="{6DADD54D-BF0B-43DC-B5AD-087E4C5D7C0B}"/>
                </a:ext>
              </a:extLst>
            </p:cNvPr>
            <p:cNvSpPr/>
            <p:nvPr/>
          </p:nvSpPr>
          <p:spPr>
            <a:xfrm rot="16200000">
              <a:off x="5783756" y="2860987"/>
              <a:ext cx="633298" cy="2248296"/>
            </a:xfrm>
            <a:prstGeom prst="triangle">
              <a:avLst/>
            </a:prstGeom>
            <a:gradFill>
              <a:gsLst>
                <a:gs pos="0">
                  <a:srgbClr val="6F9E50"/>
                </a:gs>
                <a:gs pos="63000">
                  <a:schemeClr val="accent1">
                    <a:lumMod val="45000"/>
                    <a:lumOff val="55000"/>
                  </a:schemeClr>
                </a:gs>
                <a:gs pos="100000">
                  <a:srgbClr val="00ADEF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A4B4626-1220-4D79-8F77-967B2FE45E1E}"/>
                </a:ext>
              </a:extLst>
            </p:cNvPr>
            <p:cNvSpPr/>
            <p:nvPr/>
          </p:nvSpPr>
          <p:spPr>
            <a:xfrm>
              <a:off x="1089660" y="2515224"/>
              <a:ext cx="4285665" cy="3451229"/>
            </a:xfrm>
            <a:prstGeom prst="rect">
              <a:avLst/>
            </a:prstGeom>
            <a:noFill/>
            <a:ln w="28575">
              <a:solidFill>
                <a:srgbClr val="F3242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CD500C41-85FA-4E06-901B-758E5079B865}"/>
                </a:ext>
              </a:extLst>
            </p:cNvPr>
            <p:cNvGrpSpPr/>
            <p:nvPr/>
          </p:nvGrpSpPr>
          <p:grpSpPr>
            <a:xfrm>
              <a:off x="5054440" y="2134155"/>
              <a:ext cx="641770" cy="612636"/>
              <a:chOff x="2574968" y="1352823"/>
              <a:chExt cx="1364393" cy="1302454"/>
            </a:xfrm>
          </p:grpSpPr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0A409FAE-A423-4808-BAFC-DA68211076F8}"/>
                  </a:ext>
                </a:extLst>
              </p:cNvPr>
              <p:cNvSpPr/>
              <p:nvPr/>
            </p:nvSpPr>
            <p:spPr>
              <a:xfrm>
                <a:off x="2574968" y="1352823"/>
                <a:ext cx="1364393" cy="1302454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rgbClr val="F3242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/>
              </a:p>
            </p:txBody>
          </p:sp>
          <p:pic>
            <p:nvPicPr>
              <p:cNvPr id="22" name="Picture 2">
                <a:extLst>
                  <a:ext uri="{FF2B5EF4-FFF2-40B4-BE49-F238E27FC236}">
                    <a16:creationId xmlns:a16="http://schemas.microsoft.com/office/drawing/2014/main" id="{E6FC7B7A-CAE3-4191-B57C-E1F58754FAA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408" t="46095" r="19468" b="9852"/>
              <a:stretch/>
            </p:blipFill>
            <p:spPr bwMode="auto">
              <a:xfrm>
                <a:off x="2669781" y="1809946"/>
                <a:ext cx="1137878" cy="4540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98B5465-937E-405F-BC59-2613349CEB21}"/>
                </a:ext>
              </a:extLst>
            </p:cNvPr>
            <p:cNvSpPr txBox="1"/>
            <p:nvPr/>
          </p:nvSpPr>
          <p:spPr>
            <a:xfrm>
              <a:off x="3215025" y="2227674"/>
              <a:ext cx="1749071" cy="273280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900" b="1" dirty="0">
                  <a:solidFill>
                    <a:srgbClr val="040404"/>
                  </a:solidFill>
                </a:rPr>
                <a:t>Oracle</a:t>
              </a:r>
              <a:r>
                <a:rPr lang="ko-KR" altLang="en-US" sz="900" b="1" dirty="0">
                  <a:solidFill>
                    <a:srgbClr val="040404"/>
                  </a:solidFill>
                </a:rPr>
                <a:t> </a:t>
              </a:r>
              <a:r>
                <a:rPr lang="en-US" altLang="ko-KR" sz="900" b="1" dirty="0">
                  <a:solidFill>
                    <a:srgbClr val="040404"/>
                  </a:solidFill>
                </a:rPr>
                <a:t>Cloud</a:t>
              </a:r>
              <a:r>
                <a:rPr lang="ko-KR" altLang="en-US" sz="900" b="1" dirty="0">
                  <a:solidFill>
                    <a:srgbClr val="040404"/>
                  </a:solidFill>
                </a:rPr>
                <a:t> </a:t>
              </a:r>
              <a:r>
                <a:rPr lang="en-US" altLang="ko-KR" sz="900" b="1" dirty="0">
                  <a:solidFill>
                    <a:srgbClr val="040404"/>
                  </a:solidFill>
                </a:rPr>
                <a:t> Seoul REGION</a:t>
              </a:r>
              <a:endParaRPr lang="ko-KR" altLang="en-US" sz="675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8AB99D8-C08F-49F5-A8AA-7DDD0168B195}"/>
                </a:ext>
              </a:extLst>
            </p:cNvPr>
            <p:cNvSpPr txBox="1"/>
            <p:nvPr/>
          </p:nvSpPr>
          <p:spPr>
            <a:xfrm>
              <a:off x="2808638" y="2653958"/>
              <a:ext cx="1804866" cy="230832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ko-KR" sz="900" b="1" dirty="0">
                  <a:solidFill>
                    <a:srgbClr val="040404"/>
                  </a:solidFill>
                </a:rPr>
                <a:t>Oracle</a:t>
              </a:r>
              <a:r>
                <a:rPr lang="ko-KR" altLang="en-US" sz="900" b="1" dirty="0">
                  <a:solidFill>
                    <a:srgbClr val="040404"/>
                  </a:solidFill>
                </a:rPr>
                <a:t> </a:t>
              </a:r>
              <a:r>
                <a:rPr lang="en-US" altLang="ko-KR" sz="900" b="1" dirty="0">
                  <a:solidFill>
                    <a:srgbClr val="040404"/>
                  </a:solidFill>
                </a:rPr>
                <a:t>Cloud</a:t>
              </a:r>
              <a:r>
                <a:rPr lang="ko-KR" altLang="en-US" sz="900" b="1" dirty="0">
                  <a:solidFill>
                    <a:srgbClr val="040404"/>
                  </a:solidFill>
                </a:rPr>
                <a:t> </a:t>
              </a:r>
              <a:r>
                <a:rPr lang="en-US" altLang="ko-KR" sz="900" b="1" dirty="0">
                  <a:solidFill>
                    <a:srgbClr val="040404"/>
                  </a:solidFill>
                </a:rPr>
                <a:t> instance (VM)</a:t>
              </a:r>
              <a:endParaRPr lang="ko-KR" altLang="en-US" sz="675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A8267C2-D08C-45C6-967B-49941CD2C69B}"/>
                </a:ext>
              </a:extLst>
            </p:cNvPr>
            <p:cNvSpPr txBox="1"/>
            <p:nvPr/>
          </p:nvSpPr>
          <p:spPr>
            <a:xfrm>
              <a:off x="1395825" y="2921775"/>
              <a:ext cx="1541682" cy="228781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675" dirty="0">
                  <a:solidFill>
                    <a:srgbClr val="333333"/>
                  </a:solidFill>
                  <a:latin typeface="Helvetica Neue"/>
                </a:rPr>
                <a:t>20.04.1 LTS    IP</a:t>
              </a:r>
              <a:r>
                <a:rPr lang="ko-KR" altLang="en-US" sz="675" dirty="0">
                  <a:solidFill>
                    <a:srgbClr val="333333"/>
                  </a:solidFill>
                  <a:latin typeface="Helvetica Neue"/>
                </a:rPr>
                <a:t> </a:t>
              </a:r>
              <a:r>
                <a:rPr lang="en-US" altLang="ko-KR" sz="675" dirty="0">
                  <a:solidFill>
                    <a:srgbClr val="333333"/>
                  </a:solidFill>
                  <a:latin typeface="Helvetica Neue"/>
                </a:rPr>
                <a:t>:</a:t>
              </a:r>
              <a:r>
                <a:rPr lang="ko-KR" altLang="en-US" sz="675" dirty="0">
                  <a:solidFill>
                    <a:srgbClr val="333333"/>
                  </a:solidFill>
                  <a:latin typeface="Helvetica Neue"/>
                </a:rPr>
                <a:t> </a:t>
              </a:r>
              <a:r>
                <a:rPr lang="en-US" altLang="ko-KR" sz="675" dirty="0">
                  <a:solidFill>
                    <a:srgbClr val="333333"/>
                  </a:solidFill>
                  <a:latin typeface="Helvetica Neue"/>
                </a:rPr>
                <a:t>10.0.0.3</a:t>
              </a:r>
              <a:endParaRPr lang="ko-KR" altLang="en-US" sz="675" dirty="0"/>
            </a:p>
          </p:txBody>
        </p:sp>
        <p:pic>
          <p:nvPicPr>
            <p:cNvPr id="45" name="그림 44">
              <a:extLst>
                <a:ext uri="{FF2B5EF4-FFF2-40B4-BE49-F238E27FC236}">
                  <a16:creationId xmlns:a16="http://schemas.microsoft.com/office/drawing/2014/main" id="{95FB9556-4BD2-4E03-95E4-211BAAE66E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chemeClr val="accent4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4520450" y="2694361"/>
              <a:ext cx="380936" cy="409506"/>
            </a:xfrm>
            <a:prstGeom prst="rect">
              <a:avLst/>
            </a:prstGeom>
            <a:noFill/>
          </p:spPr>
        </p:pic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48822B78-176E-4CC6-AF02-AC03381F539A}"/>
                </a:ext>
              </a:extLst>
            </p:cNvPr>
            <p:cNvSpPr txBox="1"/>
            <p:nvPr/>
          </p:nvSpPr>
          <p:spPr>
            <a:xfrm>
              <a:off x="4990640" y="2943790"/>
              <a:ext cx="1317077" cy="75122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anchor="ctr">
              <a:no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900" b="1" dirty="0">
                  <a:solidFill>
                    <a:srgbClr val="333333"/>
                  </a:solidFill>
                  <a:latin typeface="Helvetica Neue"/>
                </a:rPr>
                <a:t>DNS Safenote.tk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ko-KR" sz="900" b="1" dirty="0">
                  <a:solidFill>
                    <a:srgbClr val="333333"/>
                  </a:solidFill>
                  <a:latin typeface="Helvetica Neue"/>
                </a:rPr>
                <a:t>193.122.101.173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ko-KR" sz="900" b="1" dirty="0">
                  <a:solidFill>
                    <a:srgbClr val="333333"/>
                  </a:solidFill>
                  <a:latin typeface="Helvetica Neue"/>
                </a:rPr>
                <a:t>https, SSH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921AF8B2-7681-41C7-9719-452A27C40430}"/>
                </a:ext>
              </a:extLst>
            </p:cNvPr>
            <p:cNvSpPr txBox="1"/>
            <p:nvPr/>
          </p:nvSpPr>
          <p:spPr>
            <a:xfrm>
              <a:off x="5232972" y="3655808"/>
              <a:ext cx="380615" cy="4327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788" b="1" dirty="0">
                  <a:solidFill>
                    <a:schemeClr val="bg1"/>
                  </a:solidFill>
                </a:rPr>
                <a:t>VCN</a:t>
              </a:r>
            </a:p>
          </p:txBody>
        </p:sp>
        <p:grpSp>
          <p:nvGrpSpPr>
            <p:cNvPr id="1038" name="그룹 1037">
              <a:extLst>
                <a:ext uri="{FF2B5EF4-FFF2-40B4-BE49-F238E27FC236}">
                  <a16:creationId xmlns:a16="http://schemas.microsoft.com/office/drawing/2014/main" id="{DD298710-53C9-4380-978B-E59A062AF9C0}"/>
                </a:ext>
              </a:extLst>
            </p:cNvPr>
            <p:cNvGrpSpPr/>
            <p:nvPr/>
          </p:nvGrpSpPr>
          <p:grpSpPr>
            <a:xfrm>
              <a:off x="1394882" y="2781750"/>
              <a:ext cx="3396652" cy="2865485"/>
              <a:chOff x="1138747" y="2781750"/>
              <a:chExt cx="3652787" cy="2865485"/>
            </a:xfrm>
          </p:grpSpPr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03DE4E8A-DBF8-42B6-9F21-0C16EDFDD138}"/>
                  </a:ext>
                </a:extLst>
              </p:cNvPr>
              <p:cNvSpPr/>
              <p:nvPr/>
            </p:nvSpPr>
            <p:spPr>
              <a:xfrm>
                <a:off x="1140570" y="2899114"/>
                <a:ext cx="3650964" cy="2748121"/>
              </a:xfrm>
              <a:prstGeom prst="rect">
                <a:avLst/>
              </a:prstGeom>
              <a:noFill/>
              <a:ln w="19050">
                <a:solidFill>
                  <a:srgbClr val="353216"/>
                </a:solidFill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/>
              </a:p>
            </p:txBody>
          </p:sp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6B5BC5EB-E0EF-44DF-AD2C-3D4D679FBA1D}"/>
                  </a:ext>
                </a:extLst>
              </p:cNvPr>
              <p:cNvGrpSpPr/>
              <p:nvPr/>
            </p:nvGrpSpPr>
            <p:grpSpPr>
              <a:xfrm>
                <a:off x="1138747" y="2781750"/>
                <a:ext cx="662571" cy="189205"/>
                <a:chOff x="5113701" y="497480"/>
                <a:chExt cx="4571319" cy="1305390"/>
              </a:xfrm>
            </p:grpSpPr>
            <p:sp>
              <p:nvSpPr>
                <p:cNvPr id="7" name="직사각형 6">
                  <a:extLst>
                    <a:ext uri="{FF2B5EF4-FFF2-40B4-BE49-F238E27FC236}">
                      <a16:creationId xmlns:a16="http://schemas.microsoft.com/office/drawing/2014/main" id="{34D355DF-C19C-4C7F-8846-E5751CD4AE6D}"/>
                    </a:ext>
                  </a:extLst>
                </p:cNvPr>
                <p:cNvSpPr/>
                <p:nvPr/>
              </p:nvSpPr>
              <p:spPr>
                <a:xfrm>
                  <a:off x="5113701" y="497480"/>
                  <a:ext cx="4571319" cy="1305390"/>
                </a:xfrm>
                <a:prstGeom prst="rect">
                  <a:avLst/>
                </a:prstGeom>
                <a:solidFill>
                  <a:srgbClr val="E9542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74" name="그림 73">
                  <a:extLst>
                    <a:ext uri="{FF2B5EF4-FFF2-40B4-BE49-F238E27FC236}">
                      <a16:creationId xmlns:a16="http://schemas.microsoft.com/office/drawing/2014/main" id="{C18BD609-59C4-432D-849F-4732FCE8CFF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11852" y="658748"/>
                  <a:ext cx="4251215" cy="959047"/>
                </a:xfrm>
                <a:prstGeom prst="rect">
                  <a:avLst/>
                </a:prstGeom>
                <a:solidFill>
                  <a:srgbClr val="E95420"/>
                </a:solidFill>
              </p:spPr>
            </p:pic>
          </p:grpSp>
        </p:grpSp>
        <p:pic>
          <p:nvPicPr>
            <p:cNvPr id="66" name="그림 65">
              <a:extLst>
                <a:ext uri="{FF2B5EF4-FFF2-40B4-BE49-F238E27FC236}">
                  <a16:creationId xmlns:a16="http://schemas.microsoft.com/office/drawing/2014/main" id="{A5E07D17-1F42-49F0-BADE-EA21E9D696F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56327" y="3737146"/>
              <a:ext cx="502259" cy="502259"/>
            </a:xfrm>
            <a:prstGeom prst="rect">
              <a:avLst/>
            </a:prstGeom>
          </p:spPr>
        </p:pic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C7C8F2A8-FF37-4D0F-8F67-9B01D54357FA}"/>
                </a:ext>
              </a:extLst>
            </p:cNvPr>
            <p:cNvGrpSpPr/>
            <p:nvPr/>
          </p:nvGrpSpPr>
          <p:grpSpPr>
            <a:xfrm>
              <a:off x="7138142" y="3460653"/>
              <a:ext cx="1562851" cy="1032679"/>
              <a:chOff x="7359462" y="3428999"/>
              <a:chExt cx="1562851" cy="1032679"/>
            </a:xfrm>
          </p:grpSpPr>
          <p:sp>
            <p:nvSpPr>
              <p:cNvPr id="13" name="사각형: 둥근 모서리 12">
                <a:extLst>
                  <a:ext uri="{FF2B5EF4-FFF2-40B4-BE49-F238E27FC236}">
                    <a16:creationId xmlns:a16="http://schemas.microsoft.com/office/drawing/2014/main" id="{1FE10FDF-EE05-4179-AC19-9D3B4A42BFAF}"/>
                  </a:ext>
                </a:extLst>
              </p:cNvPr>
              <p:cNvSpPr/>
              <p:nvPr/>
            </p:nvSpPr>
            <p:spPr>
              <a:xfrm>
                <a:off x="7439017" y="3428999"/>
                <a:ext cx="1403740" cy="1032679"/>
              </a:xfrm>
              <a:prstGeom prst="roundRect">
                <a:avLst/>
              </a:prstGeom>
              <a:solidFill>
                <a:srgbClr val="FFFFFF"/>
              </a:solidFill>
              <a:ln w="381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7B0DB7B3-6D23-4691-997D-962D4CEB6949}"/>
                  </a:ext>
                </a:extLst>
              </p:cNvPr>
              <p:cNvGrpSpPr/>
              <p:nvPr/>
            </p:nvGrpSpPr>
            <p:grpSpPr>
              <a:xfrm>
                <a:off x="7359462" y="3749464"/>
                <a:ext cx="1562851" cy="433804"/>
                <a:chOff x="6020591" y="3301545"/>
                <a:chExt cx="1562851" cy="433804"/>
              </a:xfrm>
              <a:noFill/>
            </p:grpSpPr>
            <p:pic>
              <p:nvPicPr>
                <p:cNvPr id="67" name="그림 66">
                  <a:extLst>
                    <a:ext uri="{FF2B5EF4-FFF2-40B4-BE49-F238E27FC236}">
                      <a16:creationId xmlns:a16="http://schemas.microsoft.com/office/drawing/2014/main" id="{02BFDDFE-7DD2-4BF3-AB00-90158EC5402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346097" y="3301545"/>
                  <a:ext cx="911838" cy="205634"/>
                </a:xfrm>
                <a:prstGeom prst="rect">
                  <a:avLst/>
                </a:prstGeom>
                <a:grpFill/>
              </p:spPr>
            </p:pic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B5A0C0F5-6246-4100-9189-0098300BF1D9}"/>
                    </a:ext>
                  </a:extLst>
                </p:cNvPr>
                <p:cNvSpPr txBox="1"/>
                <p:nvPr/>
              </p:nvSpPr>
              <p:spPr>
                <a:xfrm>
                  <a:off x="6020591" y="3431868"/>
                  <a:ext cx="1562851" cy="303481"/>
                </a:xfrm>
                <a:prstGeom prst="rect">
                  <a:avLst/>
                </a:prstGeom>
                <a:grpFill/>
              </p:spPr>
              <p:txBody>
                <a:bodyPr wrap="square" anchor="ctr">
                  <a:spAutoFit/>
                </a:bodyPr>
                <a:lstStyle/>
                <a:p>
                  <a:pPr algn="ctr">
                    <a:lnSpc>
                      <a:spcPct val="150000"/>
                    </a:lnSpc>
                  </a:pPr>
                  <a:r>
                    <a:rPr lang="en-US" altLang="ko-KR" sz="1050" b="1" dirty="0">
                      <a:solidFill>
                        <a:srgbClr val="333333"/>
                      </a:solidFill>
                      <a:latin typeface="+mn-ea"/>
                    </a:rPr>
                    <a:t>https://Safenote.tk</a:t>
                  </a:r>
                  <a:endParaRPr lang="ko-KR" altLang="en-US" sz="1050" b="1" dirty="0">
                    <a:latin typeface="+mn-ea"/>
                  </a:endParaRPr>
                </a:p>
              </p:txBody>
            </p:sp>
          </p:grpSp>
        </p:grpSp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A58B7C06-547A-4CB5-9D77-BBA8A934E07A}"/>
                </a:ext>
              </a:extLst>
            </p:cNvPr>
            <p:cNvGrpSpPr/>
            <p:nvPr/>
          </p:nvGrpSpPr>
          <p:grpSpPr>
            <a:xfrm>
              <a:off x="5911904" y="3986409"/>
              <a:ext cx="485608" cy="135855"/>
              <a:chOff x="6201065" y="1278638"/>
              <a:chExt cx="3691281" cy="1032679"/>
            </a:xfrm>
          </p:grpSpPr>
          <p:sp>
            <p:nvSpPr>
              <p:cNvPr id="10" name="사각형: 둥근 모서리 9">
                <a:extLst>
                  <a:ext uri="{FF2B5EF4-FFF2-40B4-BE49-F238E27FC236}">
                    <a16:creationId xmlns:a16="http://schemas.microsoft.com/office/drawing/2014/main" id="{86F2005F-0F9E-43BA-8612-EC0E4E6D6D79}"/>
                  </a:ext>
                </a:extLst>
              </p:cNvPr>
              <p:cNvSpPr/>
              <p:nvPr/>
            </p:nvSpPr>
            <p:spPr>
              <a:xfrm>
                <a:off x="6201065" y="1278638"/>
                <a:ext cx="3691281" cy="1032679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solidFill>
                  <a:srgbClr val="4D70D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026" name="Picture 2" descr="About - ZeroSSL">
                <a:extLst>
                  <a:ext uri="{FF2B5EF4-FFF2-40B4-BE49-F238E27FC236}">
                    <a16:creationId xmlns:a16="http://schemas.microsoft.com/office/drawing/2014/main" id="{B371595E-B33C-4499-985F-A7A7429906E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610867" y="1416494"/>
                <a:ext cx="2871742" cy="725967"/>
              </a:xfrm>
              <a:prstGeom prst="rect">
                <a:avLst/>
              </a:prstGeom>
              <a:solidFill>
                <a:schemeClr val="bg1"/>
              </a:solidFill>
            </p:spPr>
          </p:pic>
        </p:grpSp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id="{7B1EBA7D-48B2-4D9B-A0AF-AED8EAE51DCB}"/>
                </a:ext>
              </a:extLst>
            </p:cNvPr>
            <p:cNvGrpSpPr/>
            <p:nvPr/>
          </p:nvGrpSpPr>
          <p:grpSpPr>
            <a:xfrm>
              <a:off x="5898122" y="3820603"/>
              <a:ext cx="481751" cy="140863"/>
              <a:chOff x="6268507" y="1130854"/>
              <a:chExt cx="4378503" cy="1242240"/>
            </a:xfrm>
          </p:grpSpPr>
          <p:sp>
            <p:nvSpPr>
              <p:cNvPr id="79" name="사각형: 둥근 모서리 78">
                <a:extLst>
                  <a:ext uri="{FF2B5EF4-FFF2-40B4-BE49-F238E27FC236}">
                    <a16:creationId xmlns:a16="http://schemas.microsoft.com/office/drawing/2014/main" id="{B6660058-6898-4333-BE1C-178DE0A7B255}"/>
                  </a:ext>
                </a:extLst>
              </p:cNvPr>
              <p:cNvSpPr/>
              <p:nvPr/>
            </p:nvSpPr>
            <p:spPr>
              <a:xfrm>
                <a:off x="6268507" y="1130854"/>
                <a:ext cx="4378503" cy="1242240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solidFill>
                  <a:srgbClr val="00ADE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81" name="Picture 4" descr="Domain Checker - Freenom">
                <a:extLst>
                  <a:ext uri="{FF2B5EF4-FFF2-40B4-BE49-F238E27FC236}">
                    <a16:creationId xmlns:a16="http://schemas.microsoft.com/office/drawing/2014/main" id="{D47870E0-856E-4DEE-8DC5-7594BBDB87C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007826" y="1276887"/>
                <a:ext cx="3276600" cy="8001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45" name="그룹 144">
              <a:extLst>
                <a:ext uri="{FF2B5EF4-FFF2-40B4-BE49-F238E27FC236}">
                  <a16:creationId xmlns:a16="http://schemas.microsoft.com/office/drawing/2014/main" id="{3F1B3402-99A1-46E3-ACE4-E58E33998E3A}"/>
                </a:ext>
              </a:extLst>
            </p:cNvPr>
            <p:cNvGrpSpPr/>
            <p:nvPr/>
          </p:nvGrpSpPr>
          <p:grpSpPr>
            <a:xfrm>
              <a:off x="2948791" y="3862494"/>
              <a:ext cx="410061" cy="641523"/>
              <a:chOff x="3232217" y="3981020"/>
              <a:chExt cx="410061" cy="641523"/>
            </a:xfrm>
          </p:grpSpPr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49660C87-8C5F-4E30-B2E9-FD23FA2CD2E2}"/>
                  </a:ext>
                </a:extLst>
              </p:cNvPr>
              <p:cNvSpPr txBox="1"/>
              <p:nvPr/>
            </p:nvSpPr>
            <p:spPr>
              <a:xfrm>
                <a:off x="3232217" y="4393762"/>
                <a:ext cx="410061" cy="228781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675" dirty="0">
                    <a:solidFill>
                      <a:srgbClr val="333333"/>
                    </a:solidFill>
                    <a:latin typeface="Helvetica Neue"/>
                  </a:rPr>
                  <a:t>17.0</a:t>
                </a:r>
                <a:endParaRPr lang="ko-KR" altLang="en-US" sz="675" dirty="0"/>
              </a:p>
            </p:txBody>
          </p:sp>
          <p:pic>
            <p:nvPicPr>
              <p:cNvPr id="147" name="그림 146">
                <a:extLst>
                  <a:ext uri="{FF2B5EF4-FFF2-40B4-BE49-F238E27FC236}">
                    <a16:creationId xmlns:a16="http://schemas.microsoft.com/office/drawing/2014/main" id="{7D6C7B6C-5A43-4A86-B07C-60720E3D15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73224" y="3981020"/>
                <a:ext cx="356465" cy="455484"/>
              </a:xfrm>
              <a:prstGeom prst="rect">
                <a:avLst/>
              </a:prstGeom>
              <a:noFill/>
            </p:spPr>
          </p:pic>
        </p:grpSp>
        <p:pic>
          <p:nvPicPr>
            <p:cNvPr id="149" name="그림 148">
              <a:extLst>
                <a:ext uri="{FF2B5EF4-FFF2-40B4-BE49-F238E27FC236}">
                  <a16:creationId xmlns:a16="http://schemas.microsoft.com/office/drawing/2014/main" id="{87CDB3FC-6A1A-44B0-BE5D-6DE05622FB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947" t="14784" r="8602" b="14587"/>
            <a:stretch/>
          </p:blipFill>
          <p:spPr>
            <a:xfrm>
              <a:off x="4004834" y="3890086"/>
              <a:ext cx="465815" cy="443393"/>
            </a:xfrm>
            <a:prstGeom prst="rect">
              <a:avLst/>
            </a:prstGeom>
            <a:solidFill>
              <a:schemeClr val="bg1"/>
            </a:solidFill>
          </p:spPr>
        </p:pic>
        <p:grpSp>
          <p:nvGrpSpPr>
            <p:cNvPr id="154" name="그룹 153">
              <a:extLst>
                <a:ext uri="{FF2B5EF4-FFF2-40B4-BE49-F238E27FC236}">
                  <a16:creationId xmlns:a16="http://schemas.microsoft.com/office/drawing/2014/main" id="{2D4A9FC4-5B28-4D65-B3F9-83FA42B49DA0}"/>
                </a:ext>
              </a:extLst>
            </p:cNvPr>
            <p:cNvGrpSpPr/>
            <p:nvPr/>
          </p:nvGrpSpPr>
          <p:grpSpPr>
            <a:xfrm>
              <a:off x="1563273" y="4674116"/>
              <a:ext cx="853363" cy="601831"/>
              <a:chOff x="1370880" y="3242567"/>
              <a:chExt cx="2065626" cy="1456773"/>
            </a:xfrm>
            <a:noFill/>
          </p:grpSpPr>
          <p:grpSp>
            <p:nvGrpSpPr>
              <p:cNvPr id="155" name="그룹 154">
                <a:extLst>
                  <a:ext uri="{FF2B5EF4-FFF2-40B4-BE49-F238E27FC236}">
                    <a16:creationId xmlns:a16="http://schemas.microsoft.com/office/drawing/2014/main" id="{06B3B9D2-0DD5-429C-B415-605B9D80ACAC}"/>
                  </a:ext>
                </a:extLst>
              </p:cNvPr>
              <p:cNvGrpSpPr/>
              <p:nvPr/>
            </p:nvGrpSpPr>
            <p:grpSpPr>
              <a:xfrm>
                <a:off x="1861094" y="3242567"/>
                <a:ext cx="997664" cy="952375"/>
                <a:chOff x="6198111" y="2223329"/>
                <a:chExt cx="2091949" cy="1996985"/>
              </a:xfrm>
              <a:grpFill/>
            </p:grpSpPr>
            <p:sp>
              <p:nvSpPr>
                <p:cNvPr id="157" name="타원 156">
                  <a:extLst>
                    <a:ext uri="{FF2B5EF4-FFF2-40B4-BE49-F238E27FC236}">
                      <a16:creationId xmlns:a16="http://schemas.microsoft.com/office/drawing/2014/main" id="{D9441AB0-240B-4A64-8E32-DB4A530D16E9}"/>
                    </a:ext>
                  </a:extLst>
                </p:cNvPr>
                <p:cNvSpPr/>
                <p:nvPr/>
              </p:nvSpPr>
              <p:spPr>
                <a:xfrm>
                  <a:off x="6198111" y="2223329"/>
                  <a:ext cx="2091949" cy="1996985"/>
                </a:xfrm>
                <a:prstGeom prst="ellipse">
                  <a:avLst/>
                </a:prstGeom>
                <a:grpFill/>
                <a:ln w="38100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350"/>
                </a:p>
              </p:txBody>
            </p:sp>
            <p:pic>
              <p:nvPicPr>
                <p:cNvPr id="158" name="그림 157">
                  <a:extLst>
                    <a:ext uri="{FF2B5EF4-FFF2-40B4-BE49-F238E27FC236}">
                      <a16:creationId xmlns:a16="http://schemas.microsoft.com/office/drawing/2014/main" id="{BB98FB72-8B60-4EF8-956F-DA843277517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588857" y="2729127"/>
                  <a:ext cx="1208830" cy="985388"/>
                </a:xfrm>
                <a:prstGeom prst="rect">
                  <a:avLst/>
                </a:prstGeom>
                <a:grpFill/>
              </p:spPr>
            </p:pic>
          </p:grpSp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4306579D-1B78-4786-A117-85E6C70FB297}"/>
                  </a:ext>
                </a:extLst>
              </p:cNvPr>
              <p:cNvSpPr txBox="1"/>
              <p:nvPr/>
            </p:nvSpPr>
            <p:spPr>
              <a:xfrm>
                <a:off x="1370880" y="4145560"/>
                <a:ext cx="2065626" cy="553780"/>
              </a:xfrm>
              <a:prstGeom prst="rect">
                <a:avLst/>
              </a:prstGeom>
              <a:grpFill/>
            </p:spPr>
            <p:txBody>
              <a:bodyPr wrap="square" anchor="ctr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675" dirty="0">
                    <a:solidFill>
                      <a:srgbClr val="333333"/>
                    </a:solidFill>
                    <a:latin typeface="Helvetica Neue"/>
                  </a:rPr>
                  <a:t>MariaDB 10.3.25</a:t>
                </a:r>
                <a:endParaRPr lang="ko-KR" altLang="en-US" sz="675" dirty="0"/>
              </a:p>
            </p:txBody>
          </p:sp>
        </p:grpSp>
        <p:grpSp>
          <p:nvGrpSpPr>
            <p:cNvPr id="161" name="그룹 160">
              <a:extLst>
                <a:ext uri="{FF2B5EF4-FFF2-40B4-BE49-F238E27FC236}">
                  <a16:creationId xmlns:a16="http://schemas.microsoft.com/office/drawing/2014/main" id="{70D6A38C-A3E4-4DAC-85FE-530D8EB80587}"/>
                </a:ext>
              </a:extLst>
            </p:cNvPr>
            <p:cNvGrpSpPr/>
            <p:nvPr/>
          </p:nvGrpSpPr>
          <p:grpSpPr>
            <a:xfrm>
              <a:off x="1614336" y="3863998"/>
              <a:ext cx="747289" cy="507090"/>
              <a:chOff x="7824316" y="2870190"/>
              <a:chExt cx="2131506" cy="1446381"/>
            </a:xfrm>
            <a:noFill/>
          </p:grpSpPr>
          <p:sp>
            <p:nvSpPr>
              <p:cNvPr id="162" name="TextBox 161">
                <a:extLst>
                  <a:ext uri="{FF2B5EF4-FFF2-40B4-BE49-F238E27FC236}">
                    <a16:creationId xmlns:a16="http://schemas.microsoft.com/office/drawing/2014/main" id="{7855A90E-1BF1-474F-9DC7-7CB89E373A5F}"/>
                  </a:ext>
                </a:extLst>
              </p:cNvPr>
              <p:cNvSpPr txBox="1"/>
              <p:nvPr/>
            </p:nvSpPr>
            <p:spPr>
              <a:xfrm>
                <a:off x="7948820" y="3664015"/>
                <a:ext cx="1882496" cy="652556"/>
              </a:xfrm>
              <a:prstGeom prst="rect">
                <a:avLst/>
              </a:prstGeom>
              <a:grpFill/>
            </p:spPr>
            <p:txBody>
              <a:bodyPr wrap="square" anchor="ctr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675" dirty="0">
                    <a:solidFill>
                      <a:srgbClr val="333333"/>
                    </a:solidFill>
                    <a:latin typeface="Helvetica Neue"/>
                  </a:rPr>
                  <a:t>DRF 3.11.1</a:t>
                </a:r>
                <a:endParaRPr lang="ko-KR" altLang="en-US" sz="675" dirty="0"/>
              </a:p>
            </p:txBody>
          </p:sp>
          <p:pic>
            <p:nvPicPr>
              <p:cNvPr id="163" name="Picture 4" descr="Django Rest Framework 3 훑어보기">
                <a:extLst>
                  <a:ext uri="{FF2B5EF4-FFF2-40B4-BE49-F238E27FC236}">
                    <a16:creationId xmlns:a16="http://schemas.microsoft.com/office/drawing/2014/main" id="{F86FC75B-5CFC-4C9B-AAB3-753F20F8476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24316" y="2870190"/>
                <a:ext cx="2131506" cy="941415"/>
              </a:xfrm>
              <a:prstGeom prst="rect">
                <a:avLst/>
              </a:prstGeom>
              <a:grpFill/>
            </p:spPr>
          </p:pic>
        </p:grpSp>
        <p:pic>
          <p:nvPicPr>
            <p:cNvPr id="166" name="그림 165">
              <a:extLst>
                <a:ext uri="{FF2B5EF4-FFF2-40B4-BE49-F238E27FC236}">
                  <a16:creationId xmlns:a16="http://schemas.microsoft.com/office/drawing/2014/main" id="{5BD5E38D-83CF-4D14-B546-4F19F1C0958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62633" y="3346932"/>
              <a:ext cx="1022585" cy="223691"/>
            </a:xfrm>
            <a:prstGeom prst="rect">
              <a:avLst/>
            </a:prstGeom>
          </p:spPr>
        </p:pic>
        <p:sp>
          <p:nvSpPr>
            <p:cNvPr id="1032" name="자유형: 도형 1031">
              <a:extLst>
                <a:ext uri="{FF2B5EF4-FFF2-40B4-BE49-F238E27FC236}">
                  <a16:creationId xmlns:a16="http://schemas.microsoft.com/office/drawing/2014/main" id="{DB80599B-A016-4241-8C49-E99240BE9445}"/>
                </a:ext>
              </a:extLst>
            </p:cNvPr>
            <p:cNvSpPr/>
            <p:nvPr/>
          </p:nvSpPr>
          <p:spPr>
            <a:xfrm>
              <a:off x="1964148" y="4371975"/>
              <a:ext cx="4762" cy="242888"/>
            </a:xfrm>
            <a:custGeom>
              <a:avLst/>
              <a:gdLst>
                <a:gd name="connsiteX0" fmla="*/ 4762 w 4762"/>
                <a:gd name="connsiteY0" fmla="*/ 0 h 242888"/>
                <a:gd name="connsiteX1" fmla="*/ 0 w 4762"/>
                <a:gd name="connsiteY1" fmla="*/ 242888 h 242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762" h="242888">
                  <a:moveTo>
                    <a:pt x="4762" y="0"/>
                  </a:moveTo>
                  <a:cubicBezTo>
                    <a:pt x="3175" y="80963"/>
                    <a:pt x="1587" y="161925"/>
                    <a:pt x="0" y="242888"/>
                  </a:cubicBezTo>
                </a:path>
              </a:pathLst>
            </a:custGeom>
            <a:noFill/>
            <a:ln w="3175">
              <a:solidFill>
                <a:schemeClr val="bg2">
                  <a:lumMod val="50000"/>
                </a:schemeClr>
              </a:solidFill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33" name="자유형: 도형 1032">
              <a:extLst>
                <a:ext uri="{FF2B5EF4-FFF2-40B4-BE49-F238E27FC236}">
                  <a16:creationId xmlns:a16="http://schemas.microsoft.com/office/drawing/2014/main" id="{EFEE62F1-B8F5-4D52-9179-C3166B112BAA}"/>
                </a:ext>
              </a:extLst>
            </p:cNvPr>
            <p:cNvSpPr/>
            <p:nvPr/>
          </p:nvSpPr>
          <p:spPr>
            <a:xfrm>
              <a:off x="1997485" y="3490913"/>
              <a:ext cx="723900" cy="295275"/>
            </a:xfrm>
            <a:custGeom>
              <a:avLst/>
              <a:gdLst>
                <a:gd name="connsiteX0" fmla="*/ 0 w 723900"/>
                <a:gd name="connsiteY0" fmla="*/ 295275 h 295275"/>
                <a:gd name="connsiteX1" fmla="*/ 0 w 723900"/>
                <a:gd name="connsiteY1" fmla="*/ 0 h 295275"/>
                <a:gd name="connsiteX2" fmla="*/ 723900 w 723900"/>
                <a:gd name="connsiteY2" fmla="*/ 0 h 2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23900" h="295275">
                  <a:moveTo>
                    <a:pt x="0" y="295275"/>
                  </a:moveTo>
                  <a:lnTo>
                    <a:pt x="0" y="0"/>
                  </a:lnTo>
                  <a:lnTo>
                    <a:pt x="723900" y="0"/>
                  </a:lnTo>
                </a:path>
              </a:pathLst>
            </a:custGeom>
            <a:noFill/>
            <a:ln w="3175">
              <a:solidFill>
                <a:schemeClr val="bg2">
                  <a:lumMod val="50000"/>
                </a:schemeClr>
              </a:solidFill>
              <a:headEnd type="non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34" name="자유형: 도형 1033">
              <a:extLst>
                <a:ext uri="{FF2B5EF4-FFF2-40B4-BE49-F238E27FC236}">
                  <a16:creationId xmlns:a16="http://schemas.microsoft.com/office/drawing/2014/main" id="{07C34780-EF0B-49D8-8DFF-9434708A7AE0}"/>
                </a:ext>
              </a:extLst>
            </p:cNvPr>
            <p:cNvSpPr/>
            <p:nvPr/>
          </p:nvSpPr>
          <p:spPr>
            <a:xfrm>
              <a:off x="3849145" y="3467100"/>
              <a:ext cx="327660" cy="381000"/>
            </a:xfrm>
            <a:custGeom>
              <a:avLst/>
              <a:gdLst>
                <a:gd name="connsiteX0" fmla="*/ 0 w 327660"/>
                <a:gd name="connsiteY0" fmla="*/ 0 h 381000"/>
                <a:gd name="connsiteX1" fmla="*/ 327660 w 327660"/>
                <a:gd name="connsiteY1" fmla="*/ 0 h 381000"/>
                <a:gd name="connsiteX2" fmla="*/ 327660 w 327660"/>
                <a:gd name="connsiteY2" fmla="*/ 381000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27660" h="381000">
                  <a:moveTo>
                    <a:pt x="0" y="0"/>
                  </a:moveTo>
                  <a:lnTo>
                    <a:pt x="327660" y="0"/>
                  </a:lnTo>
                  <a:lnTo>
                    <a:pt x="327660" y="381000"/>
                  </a:lnTo>
                </a:path>
              </a:pathLst>
            </a:custGeom>
            <a:noFill/>
            <a:ln w="3175">
              <a:solidFill>
                <a:schemeClr val="bg2">
                  <a:lumMod val="50000"/>
                </a:schemeClr>
              </a:solidFill>
              <a:headEnd type="non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35" name="자유형: 도형 1034">
              <a:extLst>
                <a:ext uri="{FF2B5EF4-FFF2-40B4-BE49-F238E27FC236}">
                  <a16:creationId xmlns:a16="http://schemas.microsoft.com/office/drawing/2014/main" id="{17E7CC8F-8167-4153-9D27-01DEBD262A6F}"/>
                </a:ext>
              </a:extLst>
            </p:cNvPr>
            <p:cNvSpPr/>
            <p:nvPr/>
          </p:nvSpPr>
          <p:spPr>
            <a:xfrm>
              <a:off x="2408965" y="4053840"/>
              <a:ext cx="480060" cy="0"/>
            </a:xfrm>
            <a:custGeom>
              <a:avLst/>
              <a:gdLst>
                <a:gd name="connsiteX0" fmla="*/ 0 w 480060"/>
                <a:gd name="connsiteY0" fmla="*/ 0 h 0"/>
                <a:gd name="connsiteX1" fmla="*/ 480060 w 48006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0060">
                  <a:moveTo>
                    <a:pt x="0" y="0"/>
                  </a:moveTo>
                  <a:lnTo>
                    <a:pt x="480060" y="0"/>
                  </a:lnTo>
                </a:path>
              </a:pathLst>
            </a:custGeom>
            <a:noFill/>
            <a:ln w="3175">
              <a:solidFill>
                <a:schemeClr val="bg2">
                  <a:lumMod val="50000"/>
                </a:schemeClr>
              </a:solidFill>
              <a:headEnd type="non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2" name="자유형: 도형 171">
              <a:extLst>
                <a:ext uri="{FF2B5EF4-FFF2-40B4-BE49-F238E27FC236}">
                  <a16:creationId xmlns:a16="http://schemas.microsoft.com/office/drawing/2014/main" id="{E27435B2-0634-4F5A-87A0-4F3CD9FA8763}"/>
                </a:ext>
              </a:extLst>
            </p:cNvPr>
            <p:cNvSpPr/>
            <p:nvPr/>
          </p:nvSpPr>
          <p:spPr>
            <a:xfrm>
              <a:off x="3471041" y="4053840"/>
              <a:ext cx="480060" cy="0"/>
            </a:xfrm>
            <a:custGeom>
              <a:avLst/>
              <a:gdLst>
                <a:gd name="connsiteX0" fmla="*/ 0 w 480060"/>
                <a:gd name="connsiteY0" fmla="*/ 0 h 0"/>
                <a:gd name="connsiteX1" fmla="*/ 480060 w 48006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0060">
                  <a:moveTo>
                    <a:pt x="0" y="0"/>
                  </a:moveTo>
                  <a:lnTo>
                    <a:pt x="480060" y="0"/>
                  </a:lnTo>
                </a:path>
              </a:pathLst>
            </a:custGeom>
            <a:noFill/>
            <a:ln w="3175">
              <a:solidFill>
                <a:schemeClr val="bg2">
                  <a:lumMod val="50000"/>
                </a:schemeClr>
              </a:solidFill>
              <a:headEnd type="non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8" name="자유형: 도형 177">
            <a:extLst>
              <a:ext uri="{FF2B5EF4-FFF2-40B4-BE49-F238E27FC236}">
                <a16:creationId xmlns:a16="http://schemas.microsoft.com/office/drawing/2014/main" id="{186F1238-CA6B-4D8A-96F5-2042E62C463A}"/>
              </a:ext>
            </a:extLst>
          </p:cNvPr>
          <p:cNvSpPr/>
          <p:nvPr/>
        </p:nvSpPr>
        <p:spPr>
          <a:xfrm rot="1809200">
            <a:off x="4435783" y="3852999"/>
            <a:ext cx="696295" cy="409506"/>
          </a:xfrm>
          <a:custGeom>
            <a:avLst/>
            <a:gdLst>
              <a:gd name="connsiteX0" fmla="*/ 1283677 w 1283677"/>
              <a:gd name="connsiteY0" fmla="*/ 0 h 650630"/>
              <a:gd name="connsiteX1" fmla="*/ 0 w 1283677"/>
              <a:gd name="connsiteY1" fmla="*/ 650630 h 650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83677" h="650630">
                <a:moveTo>
                  <a:pt x="1283677" y="0"/>
                </a:moveTo>
                <a:lnTo>
                  <a:pt x="0" y="650630"/>
                </a:lnTo>
              </a:path>
            </a:pathLst>
          </a:custGeom>
          <a:noFill/>
          <a:ln w="76200">
            <a:solidFill>
              <a:srgbClr val="6F9E50"/>
            </a:solidFill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pic>
        <p:nvPicPr>
          <p:cNvPr id="179" name="그림 178">
            <a:extLst>
              <a:ext uri="{FF2B5EF4-FFF2-40B4-BE49-F238E27FC236}">
                <a16:creationId xmlns:a16="http://schemas.microsoft.com/office/drawing/2014/main" id="{0C5CF88B-47E2-4115-AA1E-B2E9CF759DD1}"/>
              </a:ext>
            </a:extLst>
          </p:cNvPr>
          <p:cNvPicPr>
            <a:picLocks noChangeAspect="1"/>
          </p:cNvPicPr>
          <p:nvPr/>
        </p:nvPicPr>
        <p:blipFill>
          <a:blip r:embed="rId15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4942" b="92151" l="8242" r="90385">
                        <a14:foregroundMark x1="28297" y1="30814" x2="80220" y2="71802"/>
                        <a14:foregroundMark x1="36538" y1="30814" x2="26923" y2="61628"/>
                        <a14:foregroundMark x1="26923" y1="61628" x2="28022" y2="62791"/>
                        <a14:foregroundMark x1="30220" y1="58721" x2="54396" y2="72965"/>
                        <a14:foregroundMark x1="54396" y1="72965" x2="54396" y2="75291"/>
                        <a14:foregroundMark x1="51099" y1="77035" x2="70055" y2="58721"/>
                        <a14:foregroundMark x1="66484" y1="35174" x2="70055" y2="50872"/>
                        <a14:foregroundMark x1="70055" y1="50872" x2="69505" y2="60465"/>
                        <a14:foregroundMark x1="36264" y1="34593" x2="65385" y2="31686"/>
                        <a14:foregroundMark x1="65385" y1="31686" x2="66484" y2="34302"/>
                        <a14:foregroundMark x1="44505" y1="56977" x2="65110" y2="36628"/>
                        <a14:foregroundMark x1="65110" y1="36628" x2="65385" y2="34302"/>
                        <a14:foregroundMark x1="35440" y1="63081" x2="51374" y2="74709"/>
                        <a14:foregroundMark x1="37363" y1="38953" x2="50824" y2="72674"/>
                        <a14:foregroundMark x1="47802" y1="55814" x2="63187" y2="55814"/>
                        <a14:foregroundMark x1="63187" y1="55814" x2="68956" y2="58430"/>
                        <a14:foregroundMark x1="47253" y1="4942" x2="50000" y2="4942"/>
                        <a14:foregroundMark x1="89835" y1="52907" x2="90385" y2="44186"/>
                        <a14:foregroundMark x1="8242" y1="56686" x2="8791" y2="45349"/>
                        <a14:foregroundMark x1="43407" y1="92151" x2="53846" y2="9157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16060" y="3723086"/>
            <a:ext cx="768241" cy="726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866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1EA3454-45BA-47F0-83D2-16DCF8924063}"/>
              </a:ext>
            </a:extLst>
          </p:cNvPr>
          <p:cNvSpPr/>
          <p:nvPr/>
        </p:nvSpPr>
        <p:spPr>
          <a:xfrm>
            <a:off x="0" y="315779"/>
            <a:ext cx="9144000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3.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웹사이트 구현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D68AEBB-3D09-418E-ADB4-ED0CA94F003F}"/>
              </a:ext>
            </a:extLst>
          </p:cNvPr>
          <p:cNvSpPr/>
          <p:nvPr/>
        </p:nvSpPr>
        <p:spPr>
          <a:xfrm>
            <a:off x="0" y="1156037"/>
            <a:ext cx="9144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	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버전관리</a:t>
            </a:r>
            <a:endParaRPr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9AED4C53-63BB-4D2E-87F2-2E3AB08840E3}"/>
              </a:ext>
            </a:extLst>
          </p:cNvPr>
          <p:cNvSpPr txBox="1"/>
          <p:nvPr/>
        </p:nvSpPr>
        <p:spPr>
          <a:xfrm>
            <a:off x="1006314" y="1676937"/>
            <a:ext cx="813768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Version upload ( Git HUB,   SCP )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CD500C41-85FA-4E06-901B-758E5079B865}"/>
              </a:ext>
            </a:extLst>
          </p:cNvPr>
          <p:cNvGrpSpPr/>
          <p:nvPr/>
        </p:nvGrpSpPr>
        <p:grpSpPr>
          <a:xfrm>
            <a:off x="1122518" y="3218724"/>
            <a:ext cx="1510178" cy="1441621"/>
            <a:chOff x="2574968" y="1352823"/>
            <a:chExt cx="1364393" cy="1302454"/>
          </a:xfrm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0A409FAE-A423-4808-BAFC-DA68211076F8}"/>
                </a:ext>
              </a:extLst>
            </p:cNvPr>
            <p:cNvSpPr/>
            <p:nvPr/>
          </p:nvSpPr>
          <p:spPr>
            <a:xfrm>
              <a:off x="2574968" y="1352823"/>
              <a:ext cx="1364393" cy="1302454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F3242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pic>
          <p:nvPicPr>
            <p:cNvPr id="22" name="Picture 2">
              <a:extLst>
                <a:ext uri="{FF2B5EF4-FFF2-40B4-BE49-F238E27FC236}">
                  <a16:creationId xmlns:a16="http://schemas.microsoft.com/office/drawing/2014/main" id="{E6FC7B7A-CAE3-4191-B57C-E1F58754FAA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408" t="46095" r="19468" b="9852"/>
            <a:stretch/>
          </p:blipFill>
          <p:spPr bwMode="auto">
            <a:xfrm>
              <a:off x="2669781" y="1809946"/>
              <a:ext cx="1137878" cy="454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5" name="그룹 144">
            <a:extLst>
              <a:ext uri="{FF2B5EF4-FFF2-40B4-BE49-F238E27FC236}">
                <a16:creationId xmlns:a16="http://schemas.microsoft.com/office/drawing/2014/main" id="{3F1B3402-99A1-46E3-ACE4-E58E33998E3A}"/>
              </a:ext>
            </a:extLst>
          </p:cNvPr>
          <p:cNvGrpSpPr/>
          <p:nvPr/>
        </p:nvGrpSpPr>
        <p:grpSpPr>
          <a:xfrm>
            <a:off x="1242213" y="4733170"/>
            <a:ext cx="410061" cy="641523"/>
            <a:chOff x="3232217" y="3981020"/>
            <a:chExt cx="410061" cy="641523"/>
          </a:xfrm>
        </p:grpSpPr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49660C87-8C5F-4E30-B2E9-FD23FA2CD2E2}"/>
                </a:ext>
              </a:extLst>
            </p:cNvPr>
            <p:cNvSpPr txBox="1"/>
            <p:nvPr/>
          </p:nvSpPr>
          <p:spPr>
            <a:xfrm>
              <a:off x="3232217" y="4393762"/>
              <a:ext cx="410061" cy="228781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675" dirty="0">
                  <a:solidFill>
                    <a:srgbClr val="333333"/>
                  </a:solidFill>
                  <a:latin typeface="Helvetica Neue"/>
                </a:rPr>
                <a:t>17.0</a:t>
              </a:r>
              <a:endParaRPr lang="ko-KR" altLang="en-US" sz="675" dirty="0"/>
            </a:p>
          </p:txBody>
        </p:sp>
        <p:pic>
          <p:nvPicPr>
            <p:cNvPr id="147" name="그림 146">
              <a:extLst>
                <a:ext uri="{FF2B5EF4-FFF2-40B4-BE49-F238E27FC236}">
                  <a16:creationId xmlns:a16="http://schemas.microsoft.com/office/drawing/2014/main" id="{7D6C7B6C-5A43-4A86-B07C-60720E3D15F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73224" y="3981020"/>
              <a:ext cx="356465" cy="455484"/>
            </a:xfrm>
            <a:prstGeom prst="rect">
              <a:avLst/>
            </a:prstGeom>
            <a:noFill/>
          </p:spPr>
        </p:pic>
      </p:grpSp>
      <p:grpSp>
        <p:nvGrpSpPr>
          <p:cNvPr id="161" name="그룹 160">
            <a:extLst>
              <a:ext uri="{FF2B5EF4-FFF2-40B4-BE49-F238E27FC236}">
                <a16:creationId xmlns:a16="http://schemas.microsoft.com/office/drawing/2014/main" id="{70D6A38C-A3E4-4DAC-85FE-530D8EB80587}"/>
              </a:ext>
            </a:extLst>
          </p:cNvPr>
          <p:cNvGrpSpPr/>
          <p:nvPr/>
        </p:nvGrpSpPr>
        <p:grpSpPr>
          <a:xfrm>
            <a:off x="1885407" y="4817180"/>
            <a:ext cx="747289" cy="507090"/>
            <a:chOff x="7824316" y="2870190"/>
            <a:chExt cx="2131506" cy="1446381"/>
          </a:xfrm>
          <a:noFill/>
        </p:grpSpPr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7855A90E-1BF1-474F-9DC7-7CB89E373A5F}"/>
                </a:ext>
              </a:extLst>
            </p:cNvPr>
            <p:cNvSpPr txBox="1"/>
            <p:nvPr/>
          </p:nvSpPr>
          <p:spPr>
            <a:xfrm>
              <a:off x="7948820" y="3664015"/>
              <a:ext cx="1882496" cy="652556"/>
            </a:xfrm>
            <a:prstGeom prst="rect">
              <a:avLst/>
            </a:prstGeom>
            <a:grpFill/>
          </p:spPr>
          <p:txBody>
            <a:bodyPr wrap="square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675" dirty="0">
                  <a:solidFill>
                    <a:srgbClr val="333333"/>
                  </a:solidFill>
                  <a:latin typeface="Helvetica Neue"/>
                </a:rPr>
                <a:t>DRF 3.11.1</a:t>
              </a:r>
              <a:endParaRPr lang="ko-KR" altLang="en-US" sz="675" dirty="0"/>
            </a:p>
          </p:txBody>
        </p:sp>
        <p:pic>
          <p:nvPicPr>
            <p:cNvPr id="163" name="Picture 4" descr="Django Rest Framework 3 훑어보기">
              <a:extLst>
                <a:ext uri="{FF2B5EF4-FFF2-40B4-BE49-F238E27FC236}">
                  <a16:creationId xmlns:a16="http://schemas.microsoft.com/office/drawing/2014/main" id="{F86FC75B-5CFC-4C9B-AAB3-753F20F8476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24316" y="2870190"/>
              <a:ext cx="2131506" cy="941415"/>
            </a:xfrm>
            <a:prstGeom prst="rect">
              <a:avLst/>
            </a:prstGeom>
            <a:grpFill/>
          </p:spPr>
        </p:pic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8805B05E-C0BA-4B5F-8785-9386339429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46168" y="3188108"/>
            <a:ext cx="3275314" cy="2944474"/>
          </a:xfrm>
          <a:prstGeom prst="rect">
            <a:avLst/>
          </a:prstGeom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0D9A1476-FCA5-4C38-9747-3A368EE3AE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5330" y="1830825"/>
            <a:ext cx="3019425" cy="1220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왼쪽 중괄호 8">
            <a:extLst>
              <a:ext uri="{FF2B5EF4-FFF2-40B4-BE49-F238E27FC236}">
                <a16:creationId xmlns:a16="http://schemas.microsoft.com/office/drawing/2014/main" id="{78D30827-27A6-44BB-B2E9-15BB6E92893C}"/>
              </a:ext>
            </a:extLst>
          </p:cNvPr>
          <p:cNvSpPr/>
          <p:nvPr/>
        </p:nvSpPr>
        <p:spPr>
          <a:xfrm>
            <a:off x="3189240" y="2899999"/>
            <a:ext cx="1114425" cy="2151895"/>
          </a:xfrm>
          <a:prstGeom prst="leftBrace">
            <a:avLst/>
          </a:prstGeom>
          <a:ln w="38100">
            <a:solidFill>
              <a:srgbClr val="FA675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4861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EA44418-6E07-47E6-8219-BD9239D91983}"/>
              </a:ext>
            </a:extLst>
          </p:cNvPr>
          <p:cNvSpPr/>
          <p:nvPr/>
        </p:nvSpPr>
        <p:spPr>
          <a:xfrm>
            <a:off x="0" y="315779"/>
            <a:ext cx="9144000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b="1" dirty="0">
                <a:solidFill>
                  <a:schemeClr val="bg1"/>
                </a:solidFill>
              </a:rPr>
              <a:t>	</a:t>
            </a:r>
            <a:r>
              <a:rPr lang="ko-KR" altLang="en-US" b="1" dirty="0">
                <a:solidFill>
                  <a:schemeClr val="bg1"/>
                </a:solidFill>
              </a:rPr>
              <a:t>목차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9025E597-2BE2-4B7F-A213-B01724379415}"/>
              </a:ext>
            </a:extLst>
          </p:cNvPr>
          <p:cNvSpPr/>
          <p:nvPr/>
        </p:nvSpPr>
        <p:spPr>
          <a:xfrm>
            <a:off x="0" y="1039012"/>
            <a:ext cx="9144000" cy="4607858"/>
          </a:xfrm>
          <a:prstGeom prst="rect">
            <a:avLst/>
          </a:prstGeom>
        </p:spPr>
        <p:txBody>
          <a:bodyPr wrap="square" anchor="ctr">
            <a:noAutofit/>
          </a:bodyPr>
          <a:lstStyle/>
          <a:p>
            <a:pPr algn="ctr">
              <a:lnSpc>
                <a:spcPct val="300000"/>
              </a:lnSpc>
            </a:pPr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  1.    </a:t>
            </a:r>
            <a:r>
              <a:rPr lang="ko-KR" altLang="en-US" sz="1400" b="1" dirty="0">
                <a:solidFill>
                  <a:schemeClr val="bg1"/>
                </a:solidFill>
                <a:latin typeface="+mn-ea"/>
              </a:rPr>
              <a:t>아이디어의 접근</a:t>
            </a:r>
            <a:endParaRPr lang="en-US" altLang="ko-KR" sz="1400" b="1" dirty="0">
              <a:solidFill>
                <a:schemeClr val="bg1"/>
              </a:solidFill>
              <a:latin typeface="+mn-ea"/>
            </a:endParaRPr>
          </a:p>
          <a:p>
            <a:pPr algn="ctr">
              <a:lnSpc>
                <a:spcPct val="300000"/>
              </a:lnSpc>
            </a:pPr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    2.    </a:t>
            </a:r>
            <a:r>
              <a:rPr lang="ko-KR" altLang="en-US" sz="1400" b="1" dirty="0">
                <a:solidFill>
                  <a:schemeClr val="bg1"/>
                </a:solidFill>
                <a:latin typeface="+mn-ea"/>
              </a:rPr>
              <a:t>어떻게 진행할까</a:t>
            </a:r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?</a:t>
            </a:r>
          </a:p>
          <a:p>
            <a:pPr algn="ctr">
              <a:lnSpc>
                <a:spcPct val="300000"/>
              </a:lnSpc>
            </a:pPr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3.   </a:t>
            </a:r>
            <a:r>
              <a:rPr lang="ko-KR" altLang="en-US" sz="1400" b="1" dirty="0">
                <a:solidFill>
                  <a:schemeClr val="bg1"/>
                </a:solidFill>
                <a:latin typeface="+mn-ea"/>
              </a:rPr>
              <a:t>웹 사이트 구현 </a:t>
            </a:r>
            <a:endParaRPr lang="en-US" altLang="ko-KR" sz="1400" b="1" dirty="0">
              <a:solidFill>
                <a:schemeClr val="bg1"/>
              </a:solidFill>
              <a:latin typeface="+mn-ea"/>
            </a:endParaRPr>
          </a:p>
          <a:p>
            <a:pPr algn="ctr">
              <a:lnSpc>
                <a:spcPct val="300000"/>
              </a:lnSpc>
            </a:pPr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4.    </a:t>
            </a:r>
            <a:r>
              <a:rPr lang="ko-KR" altLang="en-US" sz="1400" b="1" dirty="0">
                <a:solidFill>
                  <a:schemeClr val="bg1"/>
                </a:solidFill>
                <a:latin typeface="+mn-ea"/>
              </a:rPr>
              <a:t>프로젝트 관리</a:t>
            </a:r>
            <a:endParaRPr lang="en-US" altLang="ko-KR" sz="1400" b="1" dirty="0">
              <a:solidFill>
                <a:schemeClr val="bg1"/>
              </a:solidFill>
              <a:latin typeface="+mn-ea"/>
            </a:endParaRPr>
          </a:p>
          <a:p>
            <a:pPr algn="ctr">
              <a:lnSpc>
                <a:spcPct val="300000"/>
              </a:lnSpc>
            </a:pPr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5.    </a:t>
            </a:r>
            <a:r>
              <a:rPr lang="ko-KR" altLang="en-US" sz="1400" b="1" dirty="0">
                <a:solidFill>
                  <a:schemeClr val="bg1"/>
                </a:solidFill>
                <a:latin typeface="+mn-ea"/>
              </a:rPr>
              <a:t>프로젝트 후기</a:t>
            </a:r>
            <a:endParaRPr lang="en-US" altLang="ko-KR" sz="1400" b="1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8006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1EA3454-45BA-47F0-83D2-16DCF8924063}"/>
              </a:ext>
            </a:extLst>
          </p:cNvPr>
          <p:cNvSpPr/>
          <p:nvPr/>
        </p:nvSpPr>
        <p:spPr>
          <a:xfrm>
            <a:off x="0" y="315779"/>
            <a:ext cx="9144000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4.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프로젝트 관리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D68AEBB-3D09-418E-ADB4-ED0CA94F003F}"/>
              </a:ext>
            </a:extLst>
          </p:cNvPr>
          <p:cNvSpPr/>
          <p:nvPr/>
        </p:nvSpPr>
        <p:spPr>
          <a:xfrm>
            <a:off x="0" y="1156037"/>
            <a:ext cx="9144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	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프로젝트 기간 </a:t>
            </a: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6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주</a:t>
            </a:r>
            <a:endParaRPr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A3A62A19-AE41-4C00-93E6-3DD89970F4EF}"/>
              </a:ext>
            </a:extLst>
          </p:cNvPr>
          <p:cNvGrpSpPr/>
          <p:nvPr/>
        </p:nvGrpSpPr>
        <p:grpSpPr>
          <a:xfrm>
            <a:off x="1104901" y="2090996"/>
            <a:ext cx="7150317" cy="3831292"/>
            <a:chOff x="1104901" y="2090996"/>
            <a:chExt cx="7150317" cy="3831292"/>
          </a:xfrm>
        </p:grpSpPr>
        <p:graphicFrame>
          <p:nvGraphicFramePr>
            <p:cNvPr id="22" name="Content Placeholder 20">
              <a:extLst>
                <a:ext uri="{FF2B5EF4-FFF2-40B4-BE49-F238E27FC236}">
                  <a16:creationId xmlns:a16="http://schemas.microsoft.com/office/drawing/2014/main" id="{EF9F0256-C6F5-40E3-9C84-AC2E5355950B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425939391"/>
                </p:ext>
              </p:extLst>
            </p:nvPr>
          </p:nvGraphicFramePr>
          <p:xfrm>
            <a:off x="1104901" y="2090996"/>
            <a:ext cx="7150317" cy="3831292"/>
          </p:xfrm>
          <a:graphic>
            <a:graphicData uri="http://schemas.openxmlformats.org/drawingml/2006/table">
              <a:tbl>
                <a:tblPr>
                  <a:tableStyleId>{BDBED569-4797-4DF1-A0F4-6AAB3CD982D8}</a:tableStyleId>
                </a:tblPr>
                <a:tblGrid>
                  <a:gridCol w="1288461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976976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976976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  <a:gridCol w="976976">
                    <a:extLst>
                      <a:ext uri="{9D8B030D-6E8A-4147-A177-3AD203B41FA5}">
                        <a16:colId xmlns:a16="http://schemas.microsoft.com/office/drawing/2014/main" val="20003"/>
                      </a:ext>
                    </a:extLst>
                  </a:gridCol>
                  <a:gridCol w="976976">
                    <a:extLst>
                      <a:ext uri="{9D8B030D-6E8A-4147-A177-3AD203B41FA5}">
                        <a16:colId xmlns:a16="http://schemas.microsoft.com/office/drawing/2014/main" val="20004"/>
                      </a:ext>
                    </a:extLst>
                  </a:gridCol>
                  <a:gridCol w="976976">
                    <a:extLst>
                      <a:ext uri="{9D8B030D-6E8A-4147-A177-3AD203B41FA5}">
                        <a16:colId xmlns:a16="http://schemas.microsoft.com/office/drawing/2014/main" val="20005"/>
                      </a:ext>
                    </a:extLst>
                  </a:gridCol>
                  <a:gridCol w="976976">
                    <a:extLst>
                      <a:ext uri="{9D8B030D-6E8A-4147-A177-3AD203B41FA5}">
                        <a16:colId xmlns:a16="http://schemas.microsoft.com/office/drawing/2014/main" val="20006"/>
                      </a:ext>
                    </a:extLst>
                  </a:gridCol>
                </a:tblGrid>
                <a:tr h="379388">
                  <a:tc>
                    <a:txBody>
                      <a:bodyPr/>
                      <a:lstStyle/>
                      <a:p>
                        <a:endParaRPr lang="en-US" sz="1600" dirty="0">
                          <a:solidFill>
                            <a:schemeClr val="tx2"/>
                          </a:solidFill>
                          <a:latin typeface="Source Sans Pro ExtraLight"/>
                          <a:cs typeface="Source Sans Pro ExtraLight"/>
                        </a:endParaRPr>
                      </a:p>
                    </a:txBody>
                    <a:tcPr marL="70214" marR="70214" marT="36011" marB="36011" anchor="ctr">
                      <a:lnL w="12700" cmpd="sng">
                        <a:noFill/>
                      </a:lnL>
                      <a:lnR w="6350" cap="flat" cmpd="sng" algn="ctr">
                        <a:solidFill>
                          <a:prstClr val="white">
                            <a:lumMod val="75000"/>
                          </a:prst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mpd="sng">
                        <a:noFill/>
                      </a:lnT>
                      <a:lnB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sz="1100" b="1" dirty="0">
                            <a:solidFill>
                              <a:schemeClr val="bg1"/>
                            </a:solidFill>
                            <a:latin typeface="Source Sans Pro ExtraLight"/>
                            <a:cs typeface="Source Sans Pro ExtraLight"/>
                          </a:rPr>
                          <a:t>10</a:t>
                        </a:r>
                        <a:r>
                          <a:rPr lang="ko-KR" altLang="en-US" sz="1100" b="1" dirty="0">
                            <a:solidFill>
                              <a:schemeClr val="bg1"/>
                            </a:solidFill>
                            <a:latin typeface="Source Sans Pro ExtraLight"/>
                            <a:cs typeface="Source Sans Pro ExtraLight"/>
                          </a:rPr>
                          <a:t>월</a:t>
                        </a:r>
                        <a:endParaRPr lang="en-US" sz="1100" b="1" dirty="0">
                          <a:solidFill>
                            <a:schemeClr val="bg1"/>
                          </a:solidFill>
                          <a:latin typeface="Source Sans Pro ExtraLight"/>
                          <a:cs typeface="Source Sans Pro ExtraLight"/>
                        </a:endParaRPr>
                      </a:p>
                    </a:txBody>
                    <a:tcPr marL="70214" marR="70214" marT="36011" marB="36011" anchor="ctr">
                      <a:lnL w="6350" cap="flat" cmpd="sng" algn="ctr">
                        <a:solidFill>
                          <a:prstClr val="white">
                            <a:lumMod val="75000"/>
                          </a:prst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6350" cap="flat" cmpd="sng" algn="ctr">
                        <a:solidFill>
                          <a:prstClr val="white">
                            <a:lumMod val="75000"/>
                          </a:prst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6350" cap="flat" cmpd="sng" algn="ctr">
                        <a:solidFill>
                          <a:prstClr val="white">
                            <a:lumMod val="75000"/>
                          </a:prst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6350" cap="flat" cmpd="sng" algn="ctr">
                        <a:solidFill>
                          <a:prstClr val="white">
                            <a:lumMod val="75000"/>
                          </a:prst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4D6D92"/>
                      </a:solidFill>
                    </a:tcPr>
                  </a:tc>
                  <a:tc gridSpan="4">
                    <a:txBody>
                      <a:bodyPr/>
                      <a:lstStyle/>
                      <a:p>
                        <a:pPr algn="ctr"/>
                        <a:r>
                          <a:rPr lang="en-US" sz="1100" b="1" dirty="0">
                            <a:solidFill>
                              <a:schemeClr val="bg1"/>
                            </a:solidFill>
                            <a:latin typeface="Source Sans Pro ExtraLight"/>
                            <a:cs typeface="Source Sans Pro ExtraLight"/>
                          </a:rPr>
                          <a:t>11</a:t>
                        </a:r>
                        <a:r>
                          <a:rPr lang="ko-KR" altLang="en-US" sz="1100" b="1" dirty="0">
                            <a:solidFill>
                              <a:schemeClr val="bg1"/>
                            </a:solidFill>
                            <a:latin typeface="Source Sans Pro ExtraLight"/>
                            <a:cs typeface="Source Sans Pro ExtraLight"/>
                          </a:rPr>
                          <a:t>월</a:t>
                        </a:r>
                        <a:endParaRPr lang="en-US" sz="1100" b="1" dirty="0">
                          <a:solidFill>
                            <a:schemeClr val="bg1"/>
                          </a:solidFill>
                          <a:latin typeface="Source Sans Pro ExtraLight"/>
                          <a:cs typeface="Source Sans Pro ExtraLight"/>
                        </a:endParaRPr>
                      </a:p>
                    </a:txBody>
                    <a:tcPr marL="70214" marR="70214" marT="36011" marB="36011" anchor="ctr">
                      <a:lnL w="6350" cap="flat" cmpd="sng" algn="ctr">
                        <a:solidFill>
                          <a:prstClr val="white">
                            <a:lumMod val="75000"/>
                          </a:prst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6350" cap="flat" cmpd="sng" algn="ctr">
                        <a:solidFill>
                          <a:prstClr val="white">
                            <a:lumMod val="75000"/>
                          </a:prst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6350" cap="flat" cmpd="sng" algn="ctr">
                        <a:solidFill>
                          <a:prstClr val="white">
                            <a:lumMod val="75000"/>
                          </a:prst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6350" cap="flat" cmpd="sng" algn="ctr">
                        <a:solidFill>
                          <a:prstClr val="white">
                            <a:lumMod val="75000"/>
                          </a:prst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4D6D92"/>
                      </a:solidFill>
                    </a:tcPr>
                  </a:tc>
                  <a:tc hMerge="1">
                    <a:txBody>
                      <a:bodyPr/>
                      <a:lstStyle/>
                      <a:p>
                        <a:pPr algn="ctr"/>
                        <a:endParaRPr lang="en-US" sz="900" dirty="0">
                          <a:solidFill>
                            <a:schemeClr val="bg1"/>
                          </a:solidFill>
                          <a:latin typeface="Source Sans Pro ExtraLight"/>
                          <a:cs typeface="Source Sans Pro ExtraLight"/>
                        </a:endParaRPr>
                      </a:p>
                    </a:txBody>
                    <a:tcPr marL="70214" marR="70214" marT="36011" marB="36011" anchor="ctr">
                      <a:lnL w="6350" cap="flat" cmpd="sng" algn="ctr">
                        <a:solidFill>
                          <a:prstClr val="white">
                            <a:lumMod val="75000"/>
                          </a:prst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6350" cap="flat" cmpd="sng" algn="ctr">
                        <a:solidFill>
                          <a:prstClr val="white">
                            <a:lumMod val="75000"/>
                          </a:prst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6350" cap="flat" cmpd="sng" algn="ctr">
                        <a:solidFill>
                          <a:prstClr val="white">
                            <a:lumMod val="75000"/>
                          </a:prst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6350" cap="flat" cmpd="sng" algn="ctr">
                        <a:solidFill>
                          <a:prstClr val="white">
                            <a:lumMod val="75000"/>
                          </a:prst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chemeClr val="accent1"/>
                      </a:solidFill>
                    </a:tcPr>
                  </a:tc>
                  <a:tc hMerge="1">
                    <a:txBody>
                      <a:bodyPr/>
                      <a:lstStyle/>
                      <a:p>
                        <a:pPr algn="ctr"/>
                        <a:endParaRPr lang="en-US" sz="900" dirty="0">
                          <a:solidFill>
                            <a:schemeClr val="bg1"/>
                          </a:solidFill>
                          <a:latin typeface="Source Sans Pro ExtraLight"/>
                          <a:cs typeface="Source Sans Pro ExtraLight"/>
                        </a:endParaRPr>
                      </a:p>
                    </a:txBody>
                    <a:tcPr marL="70214" marR="70214" marT="36011" marB="36011" anchor="ctr">
                      <a:lnL w="6350" cap="flat" cmpd="sng" algn="ctr">
                        <a:solidFill>
                          <a:prstClr val="white">
                            <a:lumMod val="75000"/>
                          </a:prst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6350" cap="flat" cmpd="sng" algn="ctr">
                        <a:solidFill>
                          <a:prstClr val="white">
                            <a:lumMod val="75000"/>
                          </a:prst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6350" cap="flat" cmpd="sng" algn="ctr">
                        <a:solidFill>
                          <a:prstClr val="white">
                            <a:lumMod val="75000"/>
                          </a:prst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6350" cap="flat" cmpd="sng" algn="ctr">
                        <a:solidFill>
                          <a:prstClr val="white">
                            <a:lumMod val="75000"/>
                          </a:prst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chemeClr val="accent1"/>
                      </a:solidFill>
                    </a:tcPr>
                  </a:tc>
                  <a:tc hMerge="1">
                    <a:txBody>
                      <a:bodyPr/>
                      <a:lstStyle/>
                      <a:p>
                        <a:pPr algn="ctr"/>
                        <a:endParaRPr lang="en-US" sz="900" dirty="0">
                          <a:solidFill>
                            <a:schemeClr val="bg1"/>
                          </a:solidFill>
                          <a:latin typeface="Source Sans Pro ExtraLight"/>
                          <a:cs typeface="Source Sans Pro ExtraLight"/>
                        </a:endParaRPr>
                      </a:p>
                    </a:txBody>
                    <a:tcPr marL="70214" marR="70214" marT="36011" marB="36011" anchor="ctr">
                      <a:lnL w="6350" cap="flat" cmpd="sng" algn="ctr">
                        <a:solidFill>
                          <a:prstClr val="white">
                            <a:lumMod val="75000"/>
                          </a:prst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6350" cap="flat" cmpd="sng" algn="ctr">
                        <a:solidFill>
                          <a:prstClr val="white">
                            <a:lumMod val="75000"/>
                          </a:prst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6350" cap="flat" cmpd="sng" algn="ctr">
                        <a:solidFill>
                          <a:prstClr val="white">
                            <a:lumMod val="75000"/>
                          </a:prst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6350" cap="flat" cmpd="sng" algn="ctr">
                        <a:solidFill>
                          <a:prstClr val="white">
                            <a:lumMod val="75000"/>
                          </a:prst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chemeClr val="accen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sz="1100" b="1" dirty="0">
                            <a:solidFill>
                              <a:schemeClr val="bg1"/>
                            </a:solidFill>
                            <a:latin typeface="Source Sans Pro ExtraLight"/>
                            <a:cs typeface="Source Sans Pro ExtraLight"/>
                          </a:rPr>
                          <a:t>12</a:t>
                        </a:r>
                        <a:r>
                          <a:rPr lang="ko-KR" altLang="en-US" sz="1100" b="1" dirty="0">
                            <a:solidFill>
                              <a:schemeClr val="bg1"/>
                            </a:solidFill>
                            <a:latin typeface="Source Sans Pro ExtraLight"/>
                            <a:cs typeface="Source Sans Pro ExtraLight"/>
                          </a:rPr>
                          <a:t>월</a:t>
                        </a:r>
                        <a:endParaRPr lang="en-US" sz="1100" b="1" dirty="0">
                          <a:solidFill>
                            <a:schemeClr val="bg1"/>
                          </a:solidFill>
                          <a:latin typeface="Source Sans Pro ExtraLight"/>
                          <a:cs typeface="Source Sans Pro ExtraLight"/>
                        </a:endParaRPr>
                      </a:p>
                    </a:txBody>
                    <a:tcPr marL="70214" marR="70214" marT="36011" marB="36011" anchor="ctr">
                      <a:lnL w="6350" cap="flat" cmpd="sng" algn="ctr">
                        <a:solidFill>
                          <a:prstClr val="white">
                            <a:lumMod val="75000"/>
                          </a:prst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6350" cap="flat" cmpd="sng" algn="ctr">
                        <a:solidFill>
                          <a:prstClr val="white">
                            <a:lumMod val="75000"/>
                          </a:prst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6350" cap="flat" cmpd="sng" algn="ctr">
                        <a:solidFill>
                          <a:prstClr val="white">
                            <a:lumMod val="75000"/>
                          </a:prst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6350" cap="flat" cmpd="sng" algn="ctr">
                        <a:solidFill>
                          <a:prstClr val="white">
                            <a:lumMod val="75000"/>
                          </a:prst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4D6D92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195484178"/>
                    </a:ext>
                  </a:extLst>
                </a:tr>
                <a:tr h="379388">
                  <a:tc>
                    <a:txBody>
                      <a:bodyPr/>
                      <a:lstStyle/>
                      <a:p>
                        <a:endParaRPr lang="en-US" sz="1600" dirty="0">
                          <a:solidFill>
                            <a:schemeClr val="tx2"/>
                          </a:solidFill>
                          <a:latin typeface="Source Sans Pro ExtraLight"/>
                          <a:cs typeface="Source Sans Pro ExtraLight"/>
                        </a:endParaRPr>
                      </a:p>
                    </a:txBody>
                    <a:tcPr marL="70214" marR="70214" marT="36011" marB="36011" anchor="ctr">
                      <a:lnL w="12700" cmpd="sng">
                        <a:noFill/>
                      </a:lnL>
                      <a:lnR w="6350" cap="flat" cmpd="sng" algn="ctr">
                        <a:solidFill>
                          <a:prstClr val="white">
                            <a:lumMod val="75000"/>
                          </a:prst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mpd="sng">
                        <a:noFill/>
                      </a:lnT>
                      <a:lnB w="3175" cap="flat" cmpd="sng" algn="ctr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sz="1100" b="1" dirty="0">
                            <a:solidFill>
                              <a:schemeClr val="bg1"/>
                            </a:solidFill>
                            <a:latin typeface="Source Sans Pro ExtraLight"/>
                            <a:cs typeface="Source Sans Pro ExtraLight"/>
                          </a:rPr>
                          <a:t>5</a:t>
                        </a:r>
                        <a:r>
                          <a:rPr lang="ko-KR" altLang="en-US" sz="1100" b="1" dirty="0" err="1">
                            <a:solidFill>
                              <a:schemeClr val="bg1"/>
                            </a:solidFill>
                            <a:latin typeface="Source Sans Pro ExtraLight"/>
                            <a:cs typeface="Source Sans Pro ExtraLight"/>
                          </a:rPr>
                          <a:t>쨰주</a:t>
                        </a:r>
                        <a:endParaRPr lang="en-US" sz="1100" b="1" dirty="0">
                          <a:solidFill>
                            <a:schemeClr val="bg1"/>
                          </a:solidFill>
                          <a:latin typeface="Source Sans Pro ExtraLight"/>
                          <a:cs typeface="Source Sans Pro ExtraLight"/>
                        </a:endParaRPr>
                      </a:p>
                    </a:txBody>
                    <a:tcPr marL="70214" marR="70214" marT="36011" marB="36011" anchor="ctr">
                      <a:lnL w="6350" cap="flat" cmpd="sng" algn="ctr">
                        <a:solidFill>
                          <a:prstClr val="white">
                            <a:lumMod val="75000"/>
                          </a:prst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6350" cap="flat" cmpd="sng" algn="ctr">
                        <a:solidFill>
                          <a:prstClr val="white">
                            <a:lumMod val="75000"/>
                          </a:prst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6350" cap="flat" cmpd="sng" algn="ctr">
                        <a:solidFill>
                          <a:prstClr val="white">
                            <a:lumMod val="75000"/>
                          </a:prst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175" cap="flat" cmpd="sng" algn="ctr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4D6D9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sz="1100" b="1" dirty="0">
                            <a:solidFill>
                              <a:schemeClr val="bg1"/>
                            </a:solidFill>
                            <a:latin typeface="Source Sans Pro ExtraLight"/>
                            <a:cs typeface="Source Sans Pro ExtraLight"/>
                          </a:rPr>
                          <a:t>1</a:t>
                        </a:r>
                        <a:r>
                          <a:rPr lang="ko-KR" altLang="en-US" sz="1100" b="1" dirty="0" err="1">
                            <a:solidFill>
                              <a:schemeClr val="bg1"/>
                            </a:solidFill>
                            <a:latin typeface="Source Sans Pro ExtraLight"/>
                            <a:cs typeface="Source Sans Pro ExtraLight"/>
                          </a:rPr>
                          <a:t>쨰주</a:t>
                        </a:r>
                        <a:endParaRPr lang="en-US" sz="1100" b="1" dirty="0">
                          <a:solidFill>
                            <a:schemeClr val="bg1"/>
                          </a:solidFill>
                          <a:latin typeface="Source Sans Pro ExtraLight"/>
                          <a:cs typeface="Source Sans Pro ExtraLight"/>
                        </a:endParaRPr>
                      </a:p>
                    </a:txBody>
                    <a:tcPr marL="70214" marR="70214" marT="36011" marB="36011" anchor="ctr">
                      <a:lnL w="6350" cap="flat" cmpd="sng" algn="ctr">
                        <a:solidFill>
                          <a:prstClr val="white">
                            <a:lumMod val="75000"/>
                          </a:prst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6350" cap="flat" cmpd="sng" algn="ctr">
                        <a:solidFill>
                          <a:prstClr val="white">
                            <a:lumMod val="75000"/>
                          </a:prst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6350" cap="flat" cmpd="sng" algn="ctr">
                        <a:solidFill>
                          <a:prstClr val="white">
                            <a:lumMod val="75000"/>
                          </a:prst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175" cap="flat" cmpd="sng" algn="ctr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4D6D9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sz="1100" b="1" dirty="0">
                            <a:solidFill>
                              <a:schemeClr val="bg1"/>
                            </a:solidFill>
                            <a:latin typeface="Source Sans Pro ExtraLight"/>
                            <a:cs typeface="Source Sans Pro ExtraLight"/>
                          </a:rPr>
                          <a:t>2</a:t>
                        </a:r>
                        <a:r>
                          <a:rPr lang="ko-KR" altLang="en-US" sz="1100" b="1" dirty="0" err="1">
                            <a:solidFill>
                              <a:schemeClr val="bg1"/>
                            </a:solidFill>
                            <a:latin typeface="Source Sans Pro ExtraLight"/>
                            <a:cs typeface="Source Sans Pro ExtraLight"/>
                          </a:rPr>
                          <a:t>째주</a:t>
                        </a:r>
                        <a:endParaRPr lang="en-US" sz="1100" b="1" dirty="0">
                          <a:solidFill>
                            <a:schemeClr val="bg1"/>
                          </a:solidFill>
                          <a:latin typeface="Source Sans Pro ExtraLight"/>
                          <a:cs typeface="Source Sans Pro ExtraLight"/>
                        </a:endParaRPr>
                      </a:p>
                    </a:txBody>
                    <a:tcPr marL="70214" marR="70214" marT="36011" marB="36011" anchor="ctr">
                      <a:lnL w="6350" cap="flat" cmpd="sng" algn="ctr">
                        <a:solidFill>
                          <a:prstClr val="white">
                            <a:lumMod val="75000"/>
                          </a:prst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6350" cap="flat" cmpd="sng" algn="ctr">
                        <a:solidFill>
                          <a:prstClr val="white">
                            <a:lumMod val="75000"/>
                          </a:prst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6350" cap="flat" cmpd="sng" algn="ctr">
                        <a:solidFill>
                          <a:prstClr val="white">
                            <a:lumMod val="75000"/>
                          </a:prst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175" cap="flat" cmpd="sng" algn="ctr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4D6D9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sz="1100" b="1" dirty="0">
                            <a:solidFill>
                              <a:schemeClr val="bg1"/>
                            </a:solidFill>
                            <a:latin typeface="Source Sans Pro ExtraLight"/>
                            <a:cs typeface="Source Sans Pro ExtraLight"/>
                          </a:rPr>
                          <a:t>3</a:t>
                        </a:r>
                        <a:r>
                          <a:rPr lang="ko-KR" altLang="en-US" sz="1100" b="1" dirty="0" err="1">
                            <a:solidFill>
                              <a:schemeClr val="bg1"/>
                            </a:solidFill>
                            <a:latin typeface="Source Sans Pro ExtraLight"/>
                            <a:cs typeface="Source Sans Pro ExtraLight"/>
                          </a:rPr>
                          <a:t>째주</a:t>
                        </a:r>
                        <a:endParaRPr lang="en-US" sz="1100" b="1" dirty="0">
                          <a:solidFill>
                            <a:schemeClr val="bg1"/>
                          </a:solidFill>
                          <a:latin typeface="Source Sans Pro ExtraLight"/>
                          <a:cs typeface="Source Sans Pro ExtraLight"/>
                        </a:endParaRPr>
                      </a:p>
                    </a:txBody>
                    <a:tcPr marL="70214" marR="70214" marT="36011" marB="36011" anchor="ctr">
                      <a:lnL w="6350" cap="flat" cmpd="sng" algn="ctr">
                        <a:solidFill>
                          <a:prstClr val="white">
                            <a:lumMod val="75000"/>
                          </a:prst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6350" cap="flat" cmpd="sng" algn="ctr">
                        <a:solidFill>
                          <a:prstClr val="white">
                            <a:lumMod val="75000"/>
                          </a:prst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6350" cap="flat" cmpd="sng" algn="ctr">
                        <a:solidFill>
                          <a:prstClr val="white">
                            <a:lumMod val="75000"/>
                          </a:prst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175" cap="flat" cmpd="sng" algn="ctr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4D6D9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sz="1100" b="1" dirty="0">
                            <a:solidFill>
                              <a:schemeClr val="bg1"/>
                            </a:solidFill>
                            <a:latin typeface="Source Sans Pro ExtraLight"/>
                            <a:cs typeface="Source Sans Pro ExtraLight"/>
                          </a:rPr>
                          <a:t>4</a:t>
                        </a:r>
                        <a:r>
                          <a:rPr lang="ko-KR" altLang="en-US" sz="1100" b="1" dirty="0" err="1">
                            <a:solidFill>
                              <a:schemeClr val="bg1"/>
                            </a:solidFill>
                            <a:latin typeface="Source Sans Pro ExtraLight"/>
                            <a:cs typeface="Source Sans Pro ExtraLight"/>
                          </a:rPr>
                          <a:t>째주</a:t>
                        </a:r>
                        <a:endParaRPr lang="en-US" sz="1100" b="1" dirty="0">
                          <a:solidFill>
                            <a:schemeClr val="bg1"/>
                          </a:solidFill>
                          <a:latin typeface="Source Sans Pro ExtraLight"/>
                          <a:cs typeface="Source Sans Pro ExtraLight"/>
                        </a:endParaRPr>
                      </a:p>
                    </a:txBody>
                    <a:tcPr marL="70214" marR="70214" marT="36011" marB="36011" anchor="ctr">
                      <a:lnL w="6350" cap="flat" cmpd="sng" algn="ctr">
                        <a:solidFill>
                          <a:prstClr val="white">
                            <a:lumMod val="75000"/>
                          </a:prst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6350" cap="flat" cmpd="sng" algn="ctr">
                        <a:solidFill>
                          <a:prstClr val="white">
                            <a:lumMod val="75000"/>
                          </a:prst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6350" cap="flat" cmpd="sng" algn="ctr">
                        <a:solidFill>
                          <a:prstClr val="white">
                            <a:lumMod val="75000"/>
                          </a:prst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175" cap="flat" cmpd="sng" algn="ctr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4D6D9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sz="1100" b="1" dirty="0">
                            <a:solidFill>
                              <a:schemeClr val="bg1"/>
                            </a:solidFill>
                            <a:latin typeface="Source Sans Pro ExtraLight"/>
                            <a:cs typeface="Source Sans Pro ExtraLight"/>
                          </a:rPr>
                          <a:t>1</a:t>
                        </a:r>
                        <a:r>
                          <a:rPr lang="ko-KR" altLang="en-US" sz="1100" b="1" dirty="0" err="1">
                            <a:solidFill>
                              <a:schemeClr val="bg1"/>
                            </a:solidFill>
                            <a:latin typeface="Source Sans Pro ExtraLight"/>
                            <a:cs typeface="Source Sans Pro ExtraLight"/>
                          </a:rPr>
                          <a:t>쨰주</a:t>
                        </a:r>
                        <a:endParaRPr lang="en-US" sz="1100" b="1" dirty="0">
                          <a:solidFill>
                            <a:schemeClr val="bg1"/>
                          </a:solidFill>
                          <a:latin typeface="Source Sans Pro ExtraLight"/>
                          <a:cs typeface="Source Sans Pro ExtraLight"/>
                        </a:endParaRPr>
                      </a:p>
                    </a:txBody>
                    <a:tcPr marL="70214" marR="70214" marT="36011" marB="36011" anchor="ctr">
                      <a:lnL w="6350" cap="flat" cmpd="sng" algn="ctr">
                        <a:solidFill>
                          <a:prstClr val="white">
                            <a:lumMod val="75000"/>
                          </a:prst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6350" cap="flat" cmpd="sng" algn="ctr">
                        <a:solidFill>
                          <a:prstClr val="white">
                            <a:lumMod val="75000"/>
                          </a:prst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6350" cap="flat" cmpd="sng" algn="ctr">
                        <a:solidFill>
                          <a:prstClr val="white">
                            <a:lumMod val="75000"/>
                          </a:prst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175" cap="flat" cmpd="sng" algn="ctr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4D6D92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512086">
                  <a:tc>
                    <a:txBody>
                      <a:bodyPr/>
                      <a:lstStyle/>
                      <a:p>
                        <a:r>
                          <a:rPr lang="ko-KR" altLang="en-US" sz="1050" b="1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Source Sans Pro ExtraLight"/>
                            <a:cs typeface="Source Sans Pro ExtraLight"/>
                          </a:rPr>
                          <a:t>아이디어 접근</a:t>
                        </a:r>
                        <a:endParaRPr lang="en-US" sz="105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Sans Pro ExtraLight"/>
                          <a:cs typeface="Source Sans Pro ExtraLight"/>
                        </a:endParaRPr>
                      </a:p>
                    </a:txBody>
                    <a:tcPr marL="70214" marR="70214" marT="36011" marB="36011" anchor="ctr">
                      <a:lnL w="317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175" cap="flat" cmpd="sng" algn="ctr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3175" cap="flat" cmpd="sng" algn="ctr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175" cap="flat" cmpd="sng" algn="ctr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</a:tcPr>
                  </a:tc>
                  <a:tc>
                    <a:txBody>
                      <a:bodyPr/>
                      <a:lstStyle/>
                      <a:p>
                        <a:endParaRPr lang="en-US" sz="1600" dirty="0">
                          <a:latin typeface="Source Sans Pro ExtraLight"/>
                          <a:cs typeface="Source Sans Pro ExtraLight"/>
                        </a:endParaRPr>
                      </a:p>
                    </a:txBody>
                    <a:tcPr marL="70214" marR="70214" marT="36011" marB="36011" anchor="ctr">
                      <a:lnL w="3175" cap="flat" cmpd="sng" algn="ctr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175" cap="flat" cmpd="sng" algn="ctr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3175" cap="flat" cmpd="sng" algn="ctr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175" cap="flat" cmpd="sng" algn="ctr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</a:tcPr>
                  </a:tc>
                  <a:tc>
                    <a:txBody>
                      <a:bodyPr/>
                      <a:lstStyle/>
                      <a:p>
                        <a:endParaRPr lang="en-US" sz="1600" dirty="0">
                          <a:latin typeface="Source Sans Pro ExtraLight"/>
                          <a:cs typeface="Source Sans Pro ExtraLight"/>
                        </a:endParaRPr>
                      </a:p>
                    </a:txBody>
                    <a:tcPr marL="70214" marR="70214" marT="36011" marB="36011" anchor="ctr">
                      <a:lnL w="3175" cap="flat" cmpd="sng" algn="ctr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175" cap="flat" cmpd="sng" algn="ctr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3175" cap="flat" cmpd="sng" algn="ctr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175" cap="flat" cmpd="sng" algn="ctr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</a:tcPr>
                  </a:tc>
                  <a:tc>
                    <a:txBody>
                      <a:bodyPr/>
                      <a:lstStyle/>
                      <a:p>
                        <a:endParaRPr lang="en-US" sz="1600" dirty="0">
                          <a:latin typeface="Source Sans Pro ExtraLight"/>
                          <a:cs typeface="Source Sans Pro ExtraLight"/>
                        </a:endParaRPr>
                      </a:p>
                    </a:txBody>
                    <a:tcPr marL="70214" marR="70214" marT="36011" marB="36011" anchor="ctr">
                      <a:lnL w="3175" cap="flat" cmpd="sng" algn="ctr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175" cap="flat" cmpd="sng" algn="ctr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3175" cap="flat" cmpd="sng" algn="ctr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175" cap="flat" cmpd="sng" algn="ctr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</a:tcPr>
                  </a:tc>
                  <a:tc>
                    <a:txBody>
                      <a:bodyPr/>
                      <a:lstStyle/>
                      <a:p>
                        <a:endParaRPr lang="en-US" sz="1600" dirty="0">
                          <a:latin typeface="Source Sans Pro ExtraLight"/>
                          <a:cs typeface="Source Sans Pro ExtraLight"/>
                        </a:endParaRPr>
                      </a:p>
                    </a:txBody>
                    <a:tcPr marL="70214" marR="70214" marT="36011" marB="36011" anchor="ctr">
                      <a:lnL w="3175" cap="flat" cmpd="sng" algn="ctr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175" cap="flat" cmpd="sng" algn="ctr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3175" cap="flat" cmpd="sng" algn="ctr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175" cap="flat" cmpd="sng" algn="ctr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</a:tcPr>
                  </a:tc>
                  <a:tc>
                    <a:txBody>
                      <a:bodyPr/>
                      <a:lstStyle/>
                      <a:p>
                        <a:endParaRPr lang="en-US" sz="1600" dirty="0">
                          <a:latin typeface="Source Sans Pro ExtraLight"/>
                          <a:cs typeface="Source Sans Pro ExtraLight"/>
                        </a:endParaRPr>
                      </a:p>
                    </a:txBody>
                    <a:tcPr marL="70214" marR="70214" marT="36011" marB="36011" anchor="ctr">
                      <a:lnL w="3175" cap="flat" cmpd="sng" algn="ctr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175" cap="flat" cmpd="sng" algn="ctr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3175" cap="flat" cmpd="sng" algn="ctr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175" cap="flat" cmpd="sng" algn="ctr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</a:tcPr>
                  </a:tc>
                  <a:tc>
                    <a:txBody>
                      <a:bodyPr/>
                      <a:lstStyle/>
                      <a:p>
                        <a:endParaRPr lang="en-US" sz="1600" dirty="0">
                          <a:latin typeface="Source Sans Pro ExtraLight"/>
                          <a:cs typeface="Source Sans Pro ExtraLight"/>
                        </a:endParaRPr>
                      </a:p>
                    </a:txBody>
                    <a:tcPr marL="70214" marR="70214" marT="36011" marB="36011" anchor="ctr">
                      <a:lnL w="3175" cap="flat" cmpd="sng" algn="ctr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175" cap="flat" cmpd="sng" algn="ctr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3175" cap="flat" cmpd="sng" algn="ctr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175" cap="flat" cmpd="sng" algn="ctr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512086">
                  <a:tc>
                    <a:txBody>
                      <a:bodyPr/>
                      <a:lstStyle/>
                      <a:p>
                        <a:r>
                          <a:rPr lang="ko-KR" altLang="en-US" sz="1050" b="1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Source Sans Pro ExtraLight"/>
                            <a:cs typeface="Source Sans Pro ExtraLight"/>
                          </a:rPr>
                          <a:t>관련자료 조사</a:t>
                        </a:r>
                        <a:endParaRPr lang="en-US" sz="105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Sans Pro ExtraLight"/>
                          <a:cs typeface="Source Sans Pro ExtraLight"/>
                        </a:endParaRPr>
                      </a:p>
                    </a:txBody>
                    <a:tcPr marL="70214" marR="70214" marT="36011" marB="36011" anchor="ctr">
                      <a:lnL w="317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175" cap="flat" cmpd="sng" algn="ctr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3175" cap="flat" cmpd="sng" algn="ctr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175" cap="flat" cmpd="sng" algn="ctr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</a:tcPr>
                  </a:tc>
                  <a:tc>
                    <a:txBody>
                      <a:bodyPr/>
                      <a:lstStyle/>
                      <a:p>
                        <a:endParaRPr lang="en-US" sz="1600" dirty="0">
                          <a:latin typeface="Source Sans Pro ExtraLight"/>
                          <a:cs typeface="Source Sans Pro ExtraLight"/>
                        </a:endParaRPr>
                      </a:p>
                    </a:txBody>
                    <a:tcPr marL="70214" marR="70214" marT="36011" marB="36011" anchor="ctr">
                      <a:lnL w="3175" cap="flat" cmpd="sng" algn="ctr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175" cap="flat" cmpd="sng" algn="ctr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3175" cap="flat" cmpd="sng" algn="ctr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175" cap="flat" cmpd="sng" algn="ctr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</a:tcPr>
                  </a:tc>
                  <a:tc>
                    <a:txBody>
                      <a:bodyPr/>
                      <a:lstStyle/>
                      <a:p>
                        <a:endParaRPr lang="en-US" sz="1600" dirty="0">
                          <a:latin typeface="Source Sans Pro ExtraLight"/>
                          <a:cs typeface="Source Sans Pro ExtraLight"/>
                        </a:endParaRPr>
                      </a:p>
                    </a:txBody>
                    <a:tcPr marL="70214" marR="70214" marT="36011" marB="36011" anchor="ctr">
                      <a:lnL w="3175" cap="flat" cmpd="sng" algn="ctr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175" cap="flat" cmpd="sng" algn="ctr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3175" cap="flat" cmpd="sng" algn="ctr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175" cap="flat" cmpd="sng" algn="ctr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</a:tcPr>
                  </a:tc>
                  <a:tc>
                    <a:txBody>
                      <a:bodyPr/>
                      <a:lstStyle/>
                      <a:p>
                        <a:endParaRPr lang="en-US" sz="1600" dirty="0">
                          <a:latin typeface="Source Sans Pro ExtraLight"/>
                          <a:cs typeface="Source Sans Pro ExtraLight"/>
                        </a:endParaRPr>
                      </a:p>
                    </a:txBody>
                    <a:tcPr marL="70214" marR="70214" marT="36011" marB="36011" anchor="ctr">
                      <a:lnL w="3175" cap="flat" cmpd="sng" algn="ctr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175" cap="flat" cmpd="sng" algn="ctr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3175" cap="flat" cmpd="sng" algn="ctr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175" cap="flat" cmpd="sng" algn="ctr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</a:tcPr>
                  </a:tc>
                  <a:tc>
                    <a:txBody>
                      <a:bodyPr/>
                      <a:lstStyle/>
                      <a:p>
                        <a:endParaRPr lang="en-US" sz="1600" dirty="0">
                          <a:latin typeface="Source Sans Pro ExtraLight"/>
                          <a:cs typeface="Source Sans Pro ExtraLight"/>
                        </a:endParaRPr>
                      </a:p>
                    </a:txBody>
                    <a:tcPr marL="70214" marR="70214" marT="36011" marB="36011" anchor="ctr">
                      <a:lnL w="3175" cap="flat" cmpd="sng" algn="ctr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175" cap="flat" cmpd="sng" algn="ctr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3175" cap="flat" cmpd="sng" algn="ctr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175" cap="flat" cmpd="sng" algn="ctr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</a:tcPr>
                  </a:tc>
                  <a:tc>
                    <a:txBody>
                      <a:bodyPr/>
                      <a:lstStyle/>
                      <a:p>
                        <a:endParaRPr lang="en-US" sz="1600" dirty="0">
                          <a:latin typeface="Source Sans Pro ExtraLight"/>
                          <a:cs typeface="Source Sans Pro ExtraLight"/>
                        </a:endParaRPr>
                      </a:p>
                    </a:txBody>
                    <a:tcPr marL="70214" marR="70214" marT="36011" marB="36011" anchor="ctr">
                      <a:lnL w="3175" cap="flat" cmpd="sng" algn="ctr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175" cap="flat" cmpd="sng" algn="ctr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3175" cap="flat" cmpd="sng" algn="ctr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175" cap="flat" cmpd="sng" algn="ctr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</a:tcPr>
                  </a:tc>
                  <a:tc>
                    <a:txBody>
                      <a:bodyPr/>
                      <a:lstStyle/>
                      <a:p>
                        <a:endParaRPr lang="en-US" sz="1600" dirty="0">
                          <a:latin typeface="Source Sans Pro ExtraLight"/>
                          <a:cs typeface="Source Sans Pro ExtraLight"/>
                        </a:endParaRPr>
                      </a:p>
                    </a:txBody>
                    <a:tcPr marL="70214" marR="70214" marT="36011" marB="36011" anchor="ctr">
                      <a:lnL w="3175" cap="flat" cmpd="sng" algn="ctr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175" cap="flat" cmpd="sng" algn="ctr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3175" cap="flat" cmpd="sng" algn="ctr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175" cap="flat" cmpd="sng" algn="ctr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512086">
                  <a:tc>
                    <a:txBody>
                      <a:bodyPr/>
                      <a:lstStyle/>
                      <a:p>
                        <a:r>
                          <a:rPr lang="ko-KR" altLang="en-US" sz="1050" b="1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Source Sans Pro ExtraLight"/>
                            <a:cs typeface="Source Sans Pro ExtraLight"/>
                          </a:rPr>
                          <a:t>웹 사이트 스케치</a:t>
                        </a:r>
                        <a:endParaRPr lang="en-US" sz="105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Sans Pro ExtraLight"/>
                          <a:cs typeface="Source Sans Pro ExtraLight"/>
                        </a:endParaRPr>
                      </a:p>
                    </a:txBody>
                    <a:tcPr marL="70214" marR="70214" marT="36011" marB="36011" anchor="ctr">
                      <a:lnL w="317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175" cap="flat" cmpd="sng" algn="ctr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3175" cap="flat" cmpd="sng" algn="ctr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175" cap="flat" cmpd="sng" algn="ctr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</a:tcPr>
                  </a:tc>
                  <a:tc>
                    <a:txBody>
                      <a:bodyPr/>
                      <a:lstStyle/>
                      <a:p>
                        <a:endParaRPr lang="en-US" sz="1600" dirty="0">
                          <a:latin typeface="Source Sans Pro ExtraLight"/>
                          <a:cs typeface="Source Sans Pro ExtraLight"/>
                        </a:endParaRPr>
                      </a:p>
                    </a:txBody>
                    <a:tcPr marL="70214" marR="70214" marT="36011" marB="36011" anchor="ctr">
                      <a:lnL w="3175" cap="flat" cmpd="sng" algn="ctr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175" cap="flat" cmpd="sng" algn="ctr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3175" cap="flat" cmpd="sng" algn="ctr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175" cap="flat" cmpd="sng" algn="ctr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</a:tcPr>
                  </a:tc>
                  <a:tc>
                    <a:txBody>
                      <a:bodyPr/>
                      <a:lstStyle/>
                      <a:p>
                        <a:endParaRPr lang="en-US" sz="1600" dirty="0">
                          <a:latin typeface="Source Sans Pro ExtraLight"/>
                          <a:cs typeface="Source Sans Pro ExtraLight"/>
                        </a:endParaRPr>
                      </a:p>
                    </a:txBody>
                    <a:tcPr marL="70214" marR="70214" marT="36011" marB="36011" anchor="ctr">
                      <a:lnL w="3175" cap="flat" cmpd="sng" algn="ctr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175" cap="flat" cmpd="sng" algn="ctr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3175" cap="flat" cmpd="sng" algn="ctr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175" cap="flat" cmpd="sng" algn="ctr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</a:tcPr>
                  </a:tc>
                  <a:tc>
                    <a:txBody>
                      <a:bodyPr/>
                      <a:lstStyle/>
                      <a:p>
                        <a:endParaRPr lang="en-US" sz="1600" dirty="0">
                          <a:latin typeface="Source Sans Pro ExtraLight"/>
                          <a:cs typeface="Source Sans Pro ExtraLight"/>
                        </a:endParaRPr>
                      </a:p>
                    </a:txBody>
                    <a:tcPr marL="70214" marR="70214" marT="36011" marB="36011" anchor="ctr">
                      <a:lnL w="3175" cap="flat" cmpd="sng" algn="ctr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175" cap="flat" cmpd="sng" algn="ctr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3175" cap="flat" cmpd="sng" algn="ctr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175" cap="flat" cmpd="sng" algn="ctr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</a:tcPr>
                  </a:tc>
                  <a:tc>
                    <a:txBody>
                      <a:bodyPr/>
                      <a:lstStyle/>
                      <a:p>
                        <a:endParaRPr lang="en-US" sz="1600" dirty="0">
                          <a:latin typeface="Source Sans Pro ExtraLight"/>
                          <a:cs typeface="Source Sans Pro ExtraLight"/>
                        </a:endParaRPr>
                      </a:p>
                    </a:txBody>
                    <a:tcPr marL="70214" marR="70214" marT="36011" marB="36011" anchor="ctr">
                      <a:lnL w="3175" cap="flat" cmpd="sng" algn="ctr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175" cap="flat" cmpd="sng" algn="ctr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3175" cap="flat" cmpd="sng" algn="ctr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175" cap="flat" cmpd="sng" algn="ctr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</a:tcPr>
                  </a:tc>
                  <a:tc>
                    <a:txBody>
                      <a:bodyPr/>
                      <a:lstStyle/>
                      <a:p>
                        <a:endParaRPr lang="en-US" sz="1600" dirty="0">
                          <a:latin typeface="Source Sans Pro ExtraLight"/>
                          <a:cs typeface="Source Sans Pro ExtraLight"/>
                        </a:endParaRPr>
                      </a:p>
                    </a:txBody>
                    <a:tcPr marL="70214" marR="70214" marT="36011" marB="36011" anchor="ctr">
                      <a:lnL w="3175" cap="flat" cmpd="sng" algn="ctr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175" cap="flat" cmpd="sng" algn="ctr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3175" cap="flat" cmpd="sng" algn="ctr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175" cap="flat" cmpd="sng" algn="ctr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</a:tcPr>
                  </a:tc>
                  <a:tc>
                    <a:txBody>
                      <a:bodyPr/>
                      <a:lstStyle/>
                      <a:p>
                        <a:endParaRPr lang="en-US" sz="1600" dirty="0">
                          <a:latin typeface="Source Sans Pro ExtraLight"/>
                          <a:cs typeface="Source Sans Pro ExtraLight"/>
                        </a:endParaRPr>
                      </a:p>
                    </a:txBody>
                    <a:tcPr marL="70214" marR="70214" marT="36011" marB="36011" anchor="ctr">
                      <a:lnL w="3175" cap="flat" cmpd="sng" algn="ctr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175" cap="flat" cmpd="sng" algn="ctr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3175" cap="flat" cmpd="sng" algn="ctr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175" cap="flat" cmpd="sng" algn="ctr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512086">
                  <a:tc>
                    <a:txBody>
                      <a:bodyPr/>
                      <a:lstStyle/>
                      <a:p>
                        <a:r>
                          <a:rPr lang="ko-KR" altLang="en-US" sz="1050" b="1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Source Sans Pro ExtraLight"/>
                            <a:cs typeface="Source Sans Pro ExtraLight"/>
                          </a:rPr>
                          <a:t>웹 사이트 구현</a:t>
                        </a:r>
                        <a:endParaRPr lang="en-US" sz="105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Sans Pro ExtraLight"/>
                          <a:cs typeface="Source Sans Pro ExtraLight"/>
                        </a:endParaRPr>
                      </a:p>
                    </a:txBody>
                    <a:tcPr marL="70214" marR="70214" marT="36011" marB="36011" anchor="ctr">
                      <a:lnL w="317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175" cap="flat" cmpd="sng" algn="ctr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3175" cap="flat" cmpd="sng" algn="ctr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175" cap="flat" cmpd="sng" algn="ctr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</a:tcPr>
                  </a:tc>
                  <a:tc>
                    <a:txBody>
                      <a:bodyPr/>
                      <a:lstStyle/>
                      <a:p>
                        <a:endParaRPr lang="en-US" sz="1600" dirty="0">
                          <a:latin typeface="Source Sans Pro ExtraLight"/>
                          <a:cs typeface="Source Sans Pro ExtraLight"/>
                        </a:endParaRPr>
                      </a:p>
                    </a:txBody>
                    <a:tcPr marL="70214" marR="70214" marT="36011" marB="36011" anchor="ctr">
                      <a:lnL w="3175" cap="flat" cmpd="sng" algn="ctr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175" cap="flat" cmpd="sng" algn="ctr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3175" cap="flat" cmpd="sng" algn="ctr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175" cap="flat" cmpd="sng" algn="ctr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</a:tcPr>
                  </a:tc>
                  <a:tc>
                    <a:txBody>
                      <a:bodyPr/>
                      <a:lstStyle/>
                      <a:p>
                        <a:endParaRPr lang="en-US" sz="1600" dirty="0">
                          <a:latin typeface="Source Sans Pro ExtraLight"/>
                          <a:cs typeface="Source Sans Pro ExtraLight"/>
                        </a:endParaRPr>
                      </a:p>
                    </a:txBody>
                    <a:tcPr marL="70214" marR="70214" marT="36011" marB="36011" anchor="ctr">
                      <a:lnL w="3175" cap="flat" cmpd="sng" algn="ctr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175" cap="flat" cmpd="sng" algn="ctr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3175" cap="flat" cmpd="sng" algn="ctr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175" cap="flat" cmpd="sng" algn="ctr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</a:tcPr>
                  </a:tc>
                  <a:tc>
                    <a:txBody>
                      <a:bodyPr/>
                      <a:lstStyle/>
                      <a:p>
                        <a:endParaRPr lang="en-US" sz="1600" dirty="0">
                          <a:latin typeface="Source Sans Pro ExtraLight"/>
                          <a:cs typeface="Source Sans Pro ExtraLight"/>
                        </a:endParaRPr>
                      </a:p>
                    </a:txBody>
                    <a:tcPr marL="70214" marR="70214" marT="36011" marB="36011" anchor="ctr">
                      <a:lnL w="3175" cap="flat" cmpd="sng" algn="ctr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175" cap="flat" cmpd="sng" algn="ctr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3175" cap="flat" cmpd="sng" algn="ctr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175" cap="flat" cmpd="sng" algn="ctr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</a:tcPr>
                  </a:tc>
                  <a:tc>
                    <a:txBody>
                      <a:bodyPr/>
                      <a:lstStyle/>
                      <a:p>
                        <a:endParaRPr lang="en-US" sz="1600" dirty="0">
                          <a:latin typeface="Source Sans Pro ExtraLight"/>
                          <a:cs typeface="Source Sans Pro ExtraLight"/>
                        </a:endParaRPr>
                      </a:p>
                    </a:txBody>
                    <a:tcPr marL="70214" marR="70214" marT="36011" marB="36011" anchor="ctr">
                      <a:lnL w="3175" cap="flat" cmpd="sng" algn="ctr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175" cap="flat" cmpd="sng" algn="ctr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3175" cap="flat" cmpd="sng" algn="ctr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175" cap="flat" cmpd="sng" algn="ctr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</a:tcPr>
                  </a:tc>
                  <a:tc>
                    <a:txBody>
                      <a:bodyPr/>
                      <a:lstStyle/>
                      <a:p>
                        <a:endParaRPr lang="en-US" sz="1600" dirty="0">
                          <a:latin typeface="Source Sans Pro ExtraLight"/>
                          <a:cs typeface="Source Sans Pro ExtraLight"/>
                        </a:endParaRPr>
                      </a:p>
                    </a:txBody>
                    <a:tcPr marL="70214" marR="70214" marT="36011" marB="36011" anchor="ctr">
                      <a:lnL w="3175" cap="flat" cmpd="sng" algn="ctr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175" cap="flat" cmpd="sng" algn="ctr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3175" cap="flat" cmpd="sng" algn="ctr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175" cap="flat" cmpd="sng" algn="ctr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</a:tcPr>
                  </a:tc>
                  <a:tc>
                    <a:txBody>
                      <a:bodyPr/>
                      <a:lstStyle/>
                      <a:p>
                        <a:endParaRPr lang="en-US" sz="1600" dirty="0">
                          <a:latin typeface="Source Sans Pro ExtraLight"/>
                          <a:cs typeface="Source Sans Pro ExtraLight"/>
                        </a:endParaRPr>
                      </a:p>
                    </a:txBody>
                    <a:tcPr marL="70214" marR="70214" marT="36011" marB="36011" anchor="ctr">
                      <a:lnL w="3175" cap="flat" cmpd="sng" algn="ctr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175" cap="flat" cmpd="sng" algn="ctr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3175" cap="flat" cmpd="sng" algn="ctr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175" cap="flat" cmpd="sng" algn="ctr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</a:tcPr>
                  </a:tc>
                  <a:extLst>
                    <a:ext uri="{0D108BD9-81ED-4DB2-BD59-A6C34878D82A}">
                      <a16:rowId xmlns:a16="http://schemas.microsoft.com/office/drawing/2014/main" val="10004"/>
                    </a:ext>
                  </a:extLst>
                </a:tr>
                <a:tr h="512086">
                  <a:tc>
                    <a:txBody>
                      <a:bodyPr/>
                      <a:lstStyle/>
                      <a:p>
                        <a:r>
                          <a:rPr lang="ko-KR" altLang="en-US" sz="1050" b="1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Source Sans Pro ExtraLight"/>
                            <a:cs typeface="Source Sans Pro ExtraLight"/>
                          </a:rPr>
                          <a:t>서비스</a:t>
                        </a:r>
                        <a:endParaRPr lang="en-US" sz="105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Sans Pro ExtraLight"/>
                          <a:cs typeface="Source Sans Pro ExtraLight"/>
                        </a:endParaRPr>
                      </a:p>
                    </a:txBody>
                    <a:tcPr marL="70214" marR="70214" marT="36011" marB="36011" anchor="ctr">
                      <a:lnL w="317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175" cap="flat" cmpd="sng" algn="ctr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3175" cap="flat" cmpd="sng" algn="ctr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175" cap="flat" cmpd="sng" algn="ctr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</a:tcPr>
                  </a:tc>
                  <a:tc>
                    <a:txBody>
                      <a:bodyPr/>
                      <a:lstStyle/>
                      <a:p>
                        <a:endParaRPr lang="en-US" sz="1600" dirty="0">
                          <a:latin typeface="Source Sans Pro ExtraLight"/>
                          <a:cs typeface="Source Sans Pro ExtraLight"/>
                        </a:endParaRPr>
                      </a:p>
                    </a:txBody>
                    <a:tcPr marL="70214" marR="70214" marT="36011" marB="36011" anchor="ctr">
                      <a:lnL w="3175" cap="flat" cmpd="sng" algn="ctr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175" cap="flat" cmpd="sng" algn="ctr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3175" cap="flat" cmpd="sng" algn="ctr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175" cap="flat" cmpd="sng" algn="ctr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</a:tcPr>
                  </a:tc>
                  <a:tc>
                    <a:txBody>
                      <a:bodyPr/>
                      <a:lstStyle/>
                      <a:p>
                        <a:endParaRPr lang="en-US" sz="1600" dirty="0">
                          <a:latin typeface="Source Sans Pro ExtraLight"/>
                          <a:cs typeface="Source Sans Pro ExtraLight"/>
                        </a:endParaRPr>
                      </a:p>
                    </a:txBody>
                    <a:tcPr marL="70214" marR="70214" marT="36011" marB="36011" anchor="ctr">
                      <a:lnL w="3175" cap="flat" cmpd="sng" algn="ctr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175" cap="flat" cmpd="sng" algn="ctr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3175" cap="flat" cmpd="sng" algn="ctr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175" cap="flat" cmpd="sng" algn="ctr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</a:tcPr>
                  </a:tc>
                  <a:tc>
                    <a:txBody>
                      <a:bodyPr/>
                      <a:lstStyle/>
                      <a:p>
                        <a:endParaRPr lang="en-US" sz="1600" dirty="0">
                          <a:latin typeface="Source Sans Pro ExtraLight"/>
                          <a:cs typeface="Source Sans Pro ExtraLight"/>
                        </a:endParaRPr>
                      </a:p>
                    </a:txBody>
                    <a:tcPr marL="70214" marR="70214" marT="36011" marB="36011" anchor="ctr">
                      <a:lnL w="3175" cap="flat" cmpd="sng" algn="ctr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175" cap="flat" cmpd="sng" algn="ctr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3175" cap="flat" cmpd="sng" algn="ctr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175" cap="flat" cmpd="sng" algn="ctr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</a:tcPr>
                  </a:tc>
                  <a:tc>
                    <a:txBody>
                      <a:bodyPr/>
                      <a:lstStyle/>
                      <a:p>
                        <a:endParaRPr lang="en-US" sz="1600" dirty="0">
                          <a:latin typeface="Source Sans Pro ExtraLight"/>
                          <a:cs typeface="Source Sans Pro ExtraLight"/>
                        </a:endParaRPr>
                      </a:p>
                    </a:txBody>
                    <a:tcPr marL="70214" marR="70214" marT="36011" marB="36011" anchor="ctr">
                      <a:lnL w="3175" cap="flat" cmpd="sng" algn="ctr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175" cap="flat" cmpd="sng" algn="ctr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3175" cap="flat" cmpd="sng" algn="ctr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175" cap="flat" cmpd="sng" algn="ctr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</a:tcPr>
                  </a:tc>
                  <a:tc>
                    <a:txBody>
                      <a:bodyPr/>
                      <a:lstStyle/>
                      <a:p>
                        <a:endParaRPr lang="en-US" sz="1600" dirty="0">
                          <a:latin typeface="Source Sans Pro ExtraLight"/>
                          <a:cs typeface="Source Sans Pro ExtraLight"/>
                        </a:endParaRPr>
                      </a:p>
                    </a:txBody>
                    <a:tcPr marL="70214" marR="70214" marT="36011" marB="36011" anchor="ctr">
                      <a:lnL w="3175" cap="flat" cmpd="sng" algn="ctr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175" cap="flat" cmpd="sng" algn="ctr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3175" cap="flat" cmpd="sng" algn="ctr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175" cap="flat" cmpd="sng" algn="ctr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</a:tcPr>
                  </a:tc>
                  <a:tc>
                    <a:txBody>
                      <a:bodyPr/>
                      <a:lstStyle/>
                      <a:p>
                        <a:endParaRPr lang="en-US" sz="1600" dirty="0">
                          <a:latin typeface="Source Sans Pro ExtraLight"/>
                          <a:cs typeface="Source Sans Pro ExtraLight"/>
                        </a:endParaRPr>
                      </a:p>
                    </a:txBody>
                    <a:tcPr marL="70214" marR="70214" marT="36011" marB="36011" anchor="ctr">
                      <a:lnL w="3175" cap="flat" cmpd="sng" algn="ctr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175" cap="flat" cmpd="sng" algn="ctr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3175" cap="flat" cmpd="sng" algn="ctr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175" cap="flat" cmpd="sng" algn="ctr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</a:tcPr>
                  </a:tc>
                  <a:extLst>
                    <a:ext uri="{0D108BD9-81ED-4DB2-BD59-A6C34878D82A}">
                      <a16:rowId xmlns:a16="http://schemas.microsoft.com/office/drawing/2014/main" val="10005"/>
                    </a:ext>
                  </a:extLst>
                </a:tr>
                <a:tr h="512086">
                  <a:tc>
                    <a:txBody>
                      <a:bodyPr/>
                      <a:lstStyle/>
                      <a:p>
                        <a:r>
                          <a:rPr lang="ko-KR" altLang="en-US" sz="1050" b="1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Source Sans Pro ExtraLight"/>
                            <a:cs typeface="Source Sans Pro ExtraLight"/>
                          </a:rPr>
                          <a:t>프로젝트 발표</a:t>
                        </a:r>
                        <a:r>
                          <a:rPr lang="en-US" altLang="ko-KR" sz="1050" b="1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Source Sans Pro ExtraLight"/>
                            <a:cs typeface="Source Sans Pro ExtraLight"/>
                          </a:rPr>
                          <a:t>/</a:t>
                        </a:r>
                        <a:r>
                          <a:rPr lang="ko-KR" altLang="en-US" sz="1050" b="1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Source Sans Pro ExtraLight"/>
                            <a:cs typeface="Source Sans Pro ExtraLight"/>
                          </a:rPr>
                          <a:t>시연</a:t>
                        </a:r>
                        <a:endParaRPr lang="en-US" sz="105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Sans Pro ExtraLight"/>
                          <a:cs typeface="Source Sans Pro ExtraLight"/>
                        </a:endParaRPr>
                      </a:p>
                    </a:txBody>
                    <a:tcPr marL="70214" marR="70214" marT="36011" marB="36011" anchor="ctr">
                      <a:lnL w="3175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175" cap="flat" cmpd="sng" algn="ctr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3175" cap="flat" cmpd="sng" algn="ctr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175" cap="flat" cmpd="sng" algn="ctr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</a:tcPr>
                  </a:tc>
                  <a:tc>
                    <a:txBody>
                      <a:bodyPr/>
                      <a:lstStyle/>
                      <a:p>
                        <a:endParaRPr lang="en-US" sz="1600" dirty="0">
                          <a:latin typeface="Source Sans Pro ExtraLight"/>
                          <a:cs typeface="Source Sans Pro ExtraLight"/>
                        </a:endParaRPr>
                      </a:p>
                    </a:txBody>
                    <a:tcPr marL="70214" marR="70214" marT="36011" marB="36011" anchor="ctr">
                      <a:lnL w="3175" cap="flat" cmpd="sng" algn="ctr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175" cap="flat" cmpd="sng" algn="ctr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3175" cap="flat" cmpd="sng" algn="ctr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175" cap="flat" cmpd="sng" algn="ctr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</a:tcPr>
                  </a:tc>
                  <a:tc>
                    <a:txBody>
                      <a:bodyPr/>
                      <a:lstStyle/>
                      <a:p>
                        <a:endParaRPr lang="en-US" sz="1600" dirty="0">
                          <a:latin typeface="Source Sans Pro ExtraLight"/>
                          <a:cs typeface="Source Sans Pro ExtraLight"/>
                        </a:endParaRPr>
                      </a:p>
                    </a:txBody>
                    <a:tcPr marL="70214" marR="70214" marT="36011" marB="36011" anchor="ctr">
                      <a:lnL w="3175" cap="flat" cmpd="sng" algn="ctr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175" cap="flat" cmpd="sng" algn="ctr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3175" cap="flat" cmpd="sng" algn="ctr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175" cap="flat" cmpd="sng" algn="ctr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</a:tcPr>
                  </a:tc>
                  <a:tc>
                    <a:txBody>
                      <a:bodyPr/>
                      <a:lstStyle/>
                      <a:p>
                        <a:endParaRPr lang="en-US" sz="1600" dirty="0">
                          <a:latin typeface="Source Sans Pro ExtraLight"/>
                          <a:cs typeface="Source Sans Pro ExtraLight"/>
                        </a:endParaRPr>
                      </a:p>
                    </a:txBody>
                    <a:tcPr marL="70214" marR="70214" marT="36011" marB="36011" anchor="ctr">
                      <a:lnL w="3175" cap="flat" cmpd="sng" algn="ctr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175" cap="flat" cmpd="sng" algn="ctr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3175" cap="flat" cmpd="sng" algn="ctr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175" cap="flat" cmpd="sng" algn="ctr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</a:tcPr>
                  </a:tc>
                  <a:tc>
                    <a:txBody>
                      <a:bodyPr/>
                      <a:lstStyle/>
                      <a:p>
                        <a:endParaRPr lang="en-US" sz="1600" dirty="0">
                          <a:latin typeface="Source Sans Pro ExtraLight"/>
                          <a:cs typeface="Source Sans Pro ExtraLight"/>
                        </a:endParaRPr>
                      </a:p>
                    </a:txBody>
                    <a:tcPr marL="70214" marR="70214" marT="36011" marB="36011" anchor="ctr">
                      <a:lnL w="3175" cap="flat" cmpd="sng" algn="ctr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175" cap="flat" cmpd="sng" algn="ctr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3175" cap="flat" cmpd="sng" algn="ctr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175" cap="flat" cmpd="sng" algn="ctr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</a:tcPr>
                  </a:tc>
                  <a:tc>
                    <a:txBody>
                      <a:bodyPr/>
                      <a:lstStyle/>
                      <a:p>
                        <a:endParaRPr lang="en-US" sz="1600" dirty="0">
                          <a:latin typeface="Source Sans Pro ExtraLight"/>
                          <a:cs typeface="Source Sans Pro ExtraLight"/>
                        </a:endParaRPr>
                      </a:p>
                    </a:txBody>
                    <a:tcPr marL="70214" marR="70214" marT="36011" marB="36011" anchor="ctr">
                      <a:lnL w="3175" cap="flat" cmpd="sng" algn="ctr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175" cap="flat" cmpd="sng" algn="ctr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3175" cap="flat" cmpd="sng" algn="ctr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175" cap="flat" cmpd="sng" algn="ctr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</a:tcPr>
                  </a:tc>
                  <a:tc>
                    <a:txBody>
                      <a:bodyPr/>
                      <a:lstStyle/>
                      <a:p>
                        <a:endParaRPr lang="en-US" sz="1600" dirty="0">
                          <a:latin typeface="Source Sans Pro ExtraLight"/>
                          <a:cs typeface="Source Sans Pro ExtraLight"/>
                        </a:endParaRPr>
                      </a:p>
                    </a:txBody>
                    <a:tcPr marL="70214" marR="70214" marT="36011" marB="36011" anchor="ctr">
                      <a:lnL w="3175" cap="flat" cmpd="sng" algn="ctr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3175" cap="flat" cmpd="sng" algn="ctr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3175" cap="flat" cmpd="sng" algn="ctr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3175" cap="flat" cmpd="sng" algn="ctr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</a:tcPr>
                  </a:tc>
                  <a:extLst>
                    <a:ext uri="{0D108BD9-81ED-4DB2-BD59-A6C34878D82A}">
                      <a16:rowId xmlns:a16="http://schemas.microsoft.com/office/drawing/2014/main" val="787847714"/>
                    </a:ext>
                  </a:extLst>
                </a:tr>
              </a:tbl>
            </a:graphicData>
          </a:graphic>
        </p:graphicFrame>
        <p:sp>
          <p:nvSpPr>
            <p:cNvPr id="24" name="Rounded Rectangle 5">
              <a:extLst>
                <a:ext uri="{FF2B5EF4-FFF2-40B4-BE49-F238E27FC236}">
                  <a16:creationId xmlns:a16="http://schemas.microsoft.com/office/drawing/2014/main" id="{09406070-CD27-4D94-B18F-3F73F444022F}"/>
                </a:ext>
              </a:extLst>
            </p:cNvPr>
            <p:cNvSpPr/>
            <p:nvPr/>
          </p:nvSpPr>
          <p:spPr>
            <a:xfrm>
              <a:off x="2407483" y="3072544"/>
              <a:ext cx="648000" cy="129847"/>
            </a:xfrm>
            <a:prstGeom prst="roundRect">
              <a:avLst>
                <a:gd name="adj" fmla="val 50000"/>
              </a:avLst>
            </a:prstGeom>
            <a:solidFill>
              <a:srgbClr val="C5C5C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852" tIns="121926" rIns="243852" bIns="121926" rtlCol="0" anchor="ctr"/>
            <a:lstStyle/>
            <a:p>
              <a:pPr algn="ctr"/>
              <a:endParaRPr lang="en-US" dirty="0">
                <a:latin typeface="Source Sans Pro ExtraLight"/>
              </a:endParaRPr>
            </a:p>
          </p:txBody>
        </p:sp>
        <p:sp>
          <p:nvSpPr>
            <p:cNvPr id="25" name="Rounded Rectangle 6">
              <a:extLst>
                <a:ext uri="{FF2B5EF4-FFF2-40B4-BE49-F238E27FC236}">
                  <a16:creationId xmlns:a16="http://schemas.microsoft.com/office/drawing/2014/main" id="{4175EDC0-4B01-457A-9C14-B291C0F0086F}"/>
                </a:ext>
              </a:extLst>
            </p:cNvPr>
            <p:cNvSpPr/>
            <p:nvPr/>
          </p:nvSpPr>
          <p:spPr>
            <a:xfrm>
              <a:off x="3251004" y="3999274"/>
              <a:ext cx="324000" cy="129847"/>
            </a:xfrm>
            <a:prstGeom prst="roundRect">
              <a:avLst>
                <a:gd name="adj" fmla="val 50000"/>
              </a:avLst>
            </a:prstGeom>
            <a:solidFill>
              <a:srgbClr val="F8BF4D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852" tIns="121926" rIns="243852" bIns="121926" rtlCol="0" anchor="ctr"/>
            <a:lstStyle/>
            <a:p>
              <a:pPr algn="ctr"/>
              <a:endParaRPr lang="en-US" dirty="0">
                <a:latin typeface="Source Sans Pro ExtraLight"/>
              </a:endParaRPr>
            </a:p>
          </p:txBody>
        </p:sp>
        <p:sp>
          <p:nvSpPr>
            <p:cNvPr id="26" name="Rounded Rectangle 7">
              <a:extLst>
                <a:ext uri="{FF2B5EF4-FFF2-40B4-BE49-F238E27FC236}">
                  <a16:creationId xmlns:a16="http://schemas.microsoft.com/office/drawing/2014/main" id="{7E76A80D-661F-4147-9345-807EA209CFD8}"/>
                </a:ext>
              </a:extLst>
            </p:cNvPr>
            <p:cNvSpPr/>
            <p:nvPr/>
          </p:nvSpPr>
          <p:spPr>
            <a:xfrm>
              <a:off x="7939086" y="5650128"/>
              <a:ext cx="288000" cy="129847"/>
            </a:xfrm>
            <a:prstGeom prst="roundRect">
              <a:avLst>
                <a:gd name="adj" fmla="val 50000"/>
              </a:avLst>
            </a:prstGeom>
            <a:solidFill>
              <a:srgbClr val="1BAAAA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852" tIns="121926" rIns="243852" bIns="121926" rtlCol="0" anchor="ctr"/>
            <a:lstStyle/>
            <a:p>
              <a:pPr algn="ctr"/>
              <a:endParaRPr lang="en-US" dirty="0">
                <a:latin typeface="Source Sans Pro ExtraLight"/>
              </a:endParaRPr>
            </a:p>
          </p:txBody>
        </p:sp>
        <p:sp>
          <p:nvSpPr>
            <p:cNvPr id="27" name="Rounded Rectangle 8">
              <a:extLst>
                <a:ext uri="{FF2B5EF4-FFF2-40B4-BE49-F238E27FC236}">
                  <a16:creationId xmlns:a16="http://schemas.microsoft.com/office/drawing/2014/main" id="{32D6D582-ADB5-467F-812E-D2A15B147091}"/>
                </a:ext>
              </a:extLst>
            </p:cNvPr>
            <p:cNvSpPr/>
            <p:nvPr/>
          </p:nvSpPr>
          <p:spPr>
            <a:xfrm>
              <a:off x="6709680" y="5072966"/>
              <a:ext cx="1517406" cy="129847"/>
            </a:xfrm>
            <a:prstGeom prst="roundRect">
              <a:avLst>
                <a:gd name="adj" fmla="val 50000"/>
              </a:avLst>
            </a:prstGeom>
            <a:solidFill>
              <a:srgbClr val="7CB55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852" tIns="121926" rIns="243852" bIns="121926" rtlCol="0" anchor="ctr"/>
            <a:lstStyle/>
            <a:p>
              <a:pPr algn="ctr"/>
              <a:endParaRPr lang="en-US" dirty="0">
                <a:latin typeface="Source Sans Pro ExtraLight"/>
              </a:endParaRPr>
            </a:p>
          </p:txBody>
        </p:sp>
        <p:sp>
          <p:nvSpPr>
            <p:cNvPr id="28" name="Rounded Rectangle 9">
              <a:extLst>
                <a:ext uri="{FF2B5EF4-FFF2-40B4-BE49-F238E27FC236}">
                  <a16:creationId xmlns:a16="http://schemas.microsoft.com/office/drawing/2014/main" id="{074A9FE1-A88F-4796-B36B-4522A415FF1D}"/>
                </a:ext>
              </a:extLst>
            </p:cNvPr>
            <p:cNvSpPr/>
            <p:nvPr/>
          </p:nvSpPr>
          <p:spPr>
            <a:xfrm>
              <a:off x="3575004" y="4574891"/>
              <a:ext cx="3420000" cy="129847"/>
            </a:xfrm>
            <a:prstGeom prst="roundRect">
              <a:avLst>
                <a:gd name="adj" fmla="val 50000"/>
              </a:avLst>
            </a:prstGeom>
            <a:solidFill>
              <a:srgbClr val="F95648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852" tIns="121926" rIns="243852" bIns="121926" rtlCol="0" anchor="ctr"/>
            <a:lstStyle/>
            <a:p>
              <a:pPr algn="ctr"/>
              <a:endParaRPr lang="en-US" dirty="0">
                <a:latin typeface="Source Sans Pro ExtraLight"/>
              </a:endParaRPr>
            </a:p>
          </p:txBody>
        </p:sp>
        <p:sp>
          <p:nvSpPr>
            <p:cNvPr id="29" name="Rounded Rectangle 10">
              <a:extLst>
                <a:ext uri="{FF2B5EF4-FFF2-40B4-BE49-F238E27FC236}">
                  <a16:creationId xmlns:a16="http://schemas.microsoft.com/office/drawing/2014/main" id="{C2C74987-E693-4AA5-B072-2AFC743C4C2E}"/>
                </a:ext>
              </a:extLst>
            </p:cNvPr>
            <p:cNvSpPr/>
            <p:nvPr/>
          </p:nvSpPr>
          <p:spPr>
            <a:xfrm>
              <a:off x="2726394" y="3535909"/>
              <a:ext cx="648000" cy="129847"/>
            </a:xfrm>
            <a:prstGeom prst="roundRect">
              <a:avLst>
                <a:gd name="adj" fmla="val 50000"/>
              </a:avLst>
            </a:prstGeom>
            <a:solidFill>
              <a:srgbClr val="C5C5C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852" tIns="121926" rIns="243852" bIns="121926" rtlCol="0" anchor="ctr"/>
            <a:lstStyle/>
            <a:p>
              <a:pPr algn="ctr"/>
              <a:endParaRPr lang="en-US" dirty="0">
                <a:latin typeface="Source Sans Pro Extra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65782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1EA3454-45BA-47F0-83D2-16DCF8924063}"/>
              </a:ext>
            </a:extLst>
          </p:cNvPr>
          <p:cNvSpPr/>
          <p:nvPr/>
        </p:nvSpPr>
        <p:spPr>
          <a:xfrm>
            <a:off x="0" y="315779"/>
            <a:ext cx="9144000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4.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프로젝트 관리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7DFB41A-13A5-41C7-97FB-529561E08B8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483" b="20119"/>
          <a:stretch/>
        </p:blipFill>
        <p:spPr>
          <a:xfrm>
            <a:off x="433405" y="1679574"/>
            <a:ext cx="8277190" cy="4619625"/>
          </a:xfrm>
          <a:prstGeom prst="rect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7E4E46E6-3EC9-45F8-9FC4-4F872ED9AF5C}"/>
              </a:ext>
            </a:extLst>
          </p:cNvPr>
          <p:cNvSpPr/>
          <p:nvPr/>
        </p:nvSpPr>
        <p:spPr>
          <a:xfrm>
            <a:off x="0" y="1156037"/>
            <a:ext cx="9144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	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세부 일정 및 </a:t>
            </a: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WBS</a:t>
            </a:r>
          </a:p>
        </p:txBody>
      </p:sp>
    </p:spTree>
    <p:extLst>
      <p:ext uri="{BB962C8B-B14F-4D97-AF65-F5344CB8AC3E}">
        <p14:creationId xmlns:p14="http://schemas.microsoft.com/office/powerpoint/2010/main" val="3346015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1EA3454-45BA-47F0-83D2-16DCF8924063}"/>
              </a:ext>
            </a:extLst>
          </p:cNvPr>
          <p:cNvSpPr/>
          <p:nvPr/>
        </p:nvSpPr>
        <p:spPr>
          <a:xfrm>
            <a:off x="0" y="315779"/>
            <a:ext cx="9144000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4.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프로젝트 관리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D68AEBB-3D09-418E-ADB4-ED0CA94F003F}"/>
              </a:ext>
            </a:extLst>
          </p:cNvPr>
          <p:cNvSpPr/>
          <p:nvPr/>
        </p:nvSpPr>
        <p:spPr>
          <a:xfrm>
            <a:off x="0" y="1156037"/>
            <a:ext cx="9144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	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일정관리 </a:t>
            </a: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</a:t>
            </a:r>
            <a:r>
              <a:rPr lang="ko-KR" altLang="en-US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트렐로</a:t>
            </a: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(</a:t>
            </a:r>
            <a:r>
              <a:rPr lang="en-US" altLang="ko-KR" sz="2000" b="1" i="0" u="none" strike="noStrike" dirty="0" err="1">
                <a:effectLst/>
                <a:latin typeface="Slack-Lato"/>
                <a:hlinkClick r:id="rId3"/>
              </a:rPr>
              <a:t>Elegantt</a:t>
            </a:r>
            <a:r>
              <a:rPr lang="en-US" altLang="ko-KR" sz="2000" b="1" i="0" u="none" strike="noStrike" dirty="0">
                <a:effectLst/>
                <a:latin typeface="Slack-Lato"/>
                <a:hlinkClick r:id="rId3"/>
              </a:rPr>
              <a:t> | The leading Gantt Chart for Trello</a:t>
            </a:r>
            <a:r>
              <a:rPr lang="en-US" altLang="ko-KR" sz="2000" b="1" i="0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)</a:t>
            </a:r>
            <a:endParaRPr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C55D822-C81B-430B-B1E7-1E9A804098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1078" y="1942113"/>
            <a:ext cx="6141843" cy="4296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989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ED68AEBB-3D09-418E-ADB4-ED0CA94F003F}"/>
              </a:ext>
            </a:extLst>
          </p:cNvPr>
          <p:cNvSpPr/>
          <p:nvPr/>
        </p:nvSpPr>
        <p:spPr>
          <a:xfrm>
            <a:off x="0" y="1156037"/>
            <a:ext cx="9144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	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사용된 기술</a:t>
            </a:r>
            <a:endParaRPr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graphicFrame>
        <p:nvGraphicFramePr>
          <p:cNvPr id="11" name="Content Placeholder 20">
            <a:extLst>
              <a:ext uri="{FF2B5EF4-FFF2-40B4-BE49-F238E27FC236}">
                <a16:creationId xmlns:a16="http://schemas.microsoft.com/office/drawing/2014/main" id="{46B87B62-1C15-4647-801B-C04EB7FF154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22690342"/>
              </p:ext>
            </p:extLst>
          </p:nvPr>
        </p:nvGraphicFramePr>
        <p:xfrm>
          <a:off x="1047750" y="1688536"/>
          <a:ext cx="7010400" cy="4665639"/>
        </p:xfrm>
        <a:graphic>
          <a:graphicData uri="http://schemas.openxmlformats.org/drawingml/2006/table">
            <a:tbl>
              <a:tblPr/>
              <a:tblGrid>
                <a:gridCol w="15586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1282">
                  <a:extLst>
                    <a:ext uri="{9D8B030D-6E8A-4147-A177-3AD203B41FA5}">
                      <a16:colId xmlns:a16="http://schemas.microsoft.com/office/drawing/2014/main" val="3201296602"/>
                    </a:ext>
                  </a:extLst>
                </a:gridCol>
                <a:gridCol w="42305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6181">
                <a:tc rowSpan="5">
                  <a:txBody>
                    <a:bodyPr/>
                    <a:lstStyle>
                      <a:lvl1pPr marL="0" algn="l" defTabSz="685800" rtl="0" eaLnBrk="1" latinLnBrk="1" hangingPunct="1">
                        <a:defRPr sz="135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342900" algn="l" defTabSz="685800" rtl="0" eaLnBrk="1" latinLnBrk="1" hangingPunct="1">
                        <a:defRPr sz="135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685800" algn="l" defTabSz="685800" rtl="0" eaLnBrk="1" latinLnBrk="1" hangingPunct="1">
                        <a:defRPr sz="135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028700" algn="l" defTabSz="685800" rtl="0" eaLnBrk="1" latinLnBrk="1" hangingPunct="1">
                        <a:defRPr sz="135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371600" algn="l" defTabSz="685800" rtl="0" eaLnBrk="1" latinLnBrk="1" hangingPunct="1">
                        <a:defRPr sz="135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1714500" algn="l" defTabSz="685800" rtl="0" eaLnBrk="1" latinLnBrk="1" hangingPunct="1">
                        <a:defRPr sz="135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057400" algn="l" defTabSz="685800" rtl="0" eaLnBrk="1" latinLnBrk="1" hangingPunct="1">
                        <a:defRPr sz="135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2400300" algn="l" defTabSz="685800" rtl="0" eaLnBrk="1" latinLnBrk="1" hangingPunct="1">
                        <a:defRPr sz="135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2743200" algn="l" defTabSz="685800" rtl="0" eaLnBrk="1" latinLnBrk="1" hangingPunct="1">
                        <a:defRPr sz="135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2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Source Sans Pro ExtraLight"/>
                        </a:rPr>
                        <a:t>Back End</a:t>
                      </a:r>
                    </a:p>
                  </a:txBody>
                  <a:tcPr marL="95169" marR="95169" marT="48810" marB="4881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D6D9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Source Sans Pro ExtraLight"/>
                        </a:rPr>
                        <a:t>OS</a:t>
                      </a:r>
                    </a:p>
                  </a:txBody>
                  <a:tcPr marL="95169" marR="95169" marT="48810" marB="4881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1" hangingPunct="1">
                        <a:defRPr sz="135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342900" algn="l" defTabSz="685800" rtl="0" eaLnBrk="1" latinLnBrk="1" hangingPunct="1">
                        <a:defRPr sz="135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685800" algn="l" defTabSz="685800" rtl="0" eaLnBrk="1" latinLnBrk="1" hangingPunct="1">
                        <a:defRPr sz="135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028700" algn="l" defTabSz="685800" rtl="0" eaLnBrk="1" latinLnBrk="1" hangingPunct="1">
                        <a:defRPr sz="135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371600" algn="l" defTabSz="685800" rtl="0" eaLnBrk="1" latinLnBrk="1" hangingPunct="1">
                        <a:defRPr sz="135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1714500" algn="l" defTabSz="685800" rtl="0" eaLnBrk="1" latinLnBrk="1" hangingPunct="1">
                        <a:defRPr sz="135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057400" algn="l" defTabSz="685800" rtl="0" eaLnBrk="1" latinLnBrk="1" hangingPunct="1">
                        <a:defRPr sz="135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2400300" algn="l" defTabSz="685800" rtl="0" eaLnBrk="1" latinLnBrk="1" hangingPunct="1">
                        <a:defRPr sz="135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2743200" algn="l" defTabSz="685800" rtl="0" eaLnBrk="1" latinLnBrk="1" hangingPunct="1">
                        <a:defRPr sz="135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sz="11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Source Sans Pro ExtraLight"/>
                        </a:rPr>
                        <a:t>ubuntu Linux LTS 20.04</a:t>
                      </a:r>
                    </a:p>
                  </a:txBody>
                  <a:tcPr marL="95169" marR="95169" marT="48810" marB="4881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6181">
                <a:tc vMerge="1">
                  <a:txBody>
                    <a:bodyPr/>
                    <a:lstStyle>
                      <a:lvl1pPr marL="0" algn="l" defTabSz="685800" rtl="0" eaLnBrk="1" latinLnBrk="1" hangingPunct="1">
                        <a:defRPr sz="135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342900" algn="l" defTabSz="685800" rtl="0" eaLnBrk="1" latinLnBrk="1" hangingPunct="1">
                        <a:defRPr sz="135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685800" algn="l" defTabSz="685800" rtl="0" eaLnBrk="1" latinLnBrk="1" hangingPunct="1">
                        <a:defRPr sz="135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028700" algn="l" defTabSz="685800" rtl="0" eaLnBrk="1" latinLnBrk="1" hangingPunct="1">
                        <a:defRPr sz="135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371600" algn="l" defTabSz="685800" rtl="0" eaLnBrk="1" latinLnBrk="1" hangingPunct="1">
                        <a:defRPr sz="135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1714500" algn="l" defTabSz="685800" rtl="0" eaLnBrk="1" latinLnBrk="1" hangingPunct="1">
                        <a:defRPr sz="135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057400" algn="l" defTabSz="685800" rtl="0" eaLnBrk="1" latinLnBrk="1" hangingPunct="1">
                        <a:defRPr sz="135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2400300" algn="l" defTabSz="685800" rtl="0" eaLnBrk="1" latinLnBrk="1" hangingPunct="1">
                        <a:defRPr sz="135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2743200" algn="l" defTabSz="685800" rtl="0" eaLnBrk="1" latinLnBrk="1" hangingPunct="1">
                        <a:defRPr sz="135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endParaRPr lang="en-US" sz="1050" b="1" dirty="0">
                        <a:solidFill>
                          <a:schemeClr val="bg1"/>
                        </a:solidFill>
                        <a:latin typeface="+mn-ea"/>
                        <a:ea typeface="+mn-ea"/>
                        <a:cs typeface="Source Sans Pro ExtraLight"/>
                      </a:endParaRPr>
                    </a:p>
                  </a:txBody>
                  <a:tcPr marL="95169" marR="95169" marT="48810" marB="4881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D6D9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1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Source Sans Pro ExtraLight"/>
                        </a:rPr>
                        <a:t>파이선</a:t>
                      </a:r>
                      <a:endParaRPr lang="en-US" sz="1100" b="1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Source Sans Pro ExtraLight"/>
                      </a:endParaRPr>
                    </a:p>
                  </a:txBody>
                  <a:tcPr marL="95169" marR="95169" marT="48810" marB="4881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1" hangingPunct="1">
                        <a:defRPr sz="135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342900" algn="l" defTabSz="685800" rtl="0" eaLnBrk="1" latinLnBrk="1" hangingPunct="1">
                        <a:defRPr sz="135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685800" algn="l" defTabSz="685800" rtl="0" eaLnBrk="1" latinLnBrk="1" hangingPunct="1">
                        <a:defRPr sz="135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028700" algn="l" defTabSz="685800" rtl="0" eaLnBrk="1" latinLnBrk="1" hangingPunct="1">
                        <a:defRPr sz="135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371600" algn="l" defTabSz="685800" rtl="0" eaLnBrk="1" latinLnBrk="1" hangingPunct="1">
                        <a:defRPr sz="135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1714500" algn="l" defTabSz="685800" rtl="0" eaLnBrk="1" latinLnBrk="1" hangingPunct="1">
                        <a:defRPr sz="135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057400" algn="l" defTabSz="685800" rtl="0" eaLnBrk="1" latinLnBrk="1" hangingPunct="1">
                        <a:defRPr sz="135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2400300" algn="l" defTabSz="685800" rtl="0" eaLnBrk="1" latinLnBrk="1" hangingPunct="1">
                        <a:defRPr sz="135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2743200" algn="l" defTabSz="685800" rtl="0" eaLnBrk="1" latinLnBrk="1" hangingPunct="1">
                        <a:defRPr sz="135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Source Sans Pro ExtraLight"/>
                        </a:rPr>
                        <a:t>RESTFULL SERVICE : Django </a:t>
                      </a:r>
                      <a:r>
                        <a:rPr lang="en-US" altLang="ko-KR" sz="1100" b="1" kern="12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Source Sans Pro ExtraLight"/>
                        </a:rPr>
                        <a:t>Restfull</a:t>
                      </a:r>
                      <a:r>
                        <a:rPr lang="en-US" altLang="ko-KR" sz="11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Source Sans Pro ExtraLight"/>
                        </a:rPr>
                        <a:t> Framework 3.11.1</a:t>
                      </a:r>
                    </a:p>
                  </a:txBody>
                  <a:tcPr marL="95169" marR="95169" marT="48810" marB="4881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6181">
                <a:tc vMerge="1">
                  <a:txBody>
                    <a:bodyPr/>
                    <a:lstStyle>
                      <a:lvl1pPr marL="0" algn="l" defTabSz="685800" rtl="0" eaLnBrk="1" latinLnBrk="1" hangingPunct="1">
                        <a:defRPr sz="135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342900" algn="l" defTabSz="685800" rtl="0" eaLnBrk="1" latinLnBrk="1" hangingPunct="1">
                        <a:defRPr sz="135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685800" algn="l" defTabSz="685800" rtl="0" eaLnBrk="1" latinLnBrk="1" hangingPunct="1">
                        <a:defRPr sz="135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028700" algn="l" defTabSz="685800" rtl="0" eaLnBrk="1" latinLnBrk="1" hangingPunct="1">
                        <a:defRPr sz="135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371600" algn="l" defTabSz="685800" rtl="0" eaLnBrk="1" latinLnBrk="1" hangingPunct="1">
                        <a:defRPr sz="135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1714500" algn="l" defTabSz="685800" rtl="0" eaLnBrk="1" latinLnBrk="1" hangingPunct="1">
                        <a:defRPr sz="135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057400" algn="l" defTabSz="685800" rtl="0" eaLnBrk="1" latinLnBrk="1" hangingPunct="1">
                        <a:defRPr sz="135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2400300" algn="l" defTabSz="685800" rtl="0" eaLnBrk="1" latinLnBrk="1" hangingPunct="1">
                        <a:defRPr sz="135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2743200" algn="l" defTabSz="685800" rtl="0" eaLnBrk="1" latinLnBrk="1" hangingPunct="1">
                        <a:defRPr sz="135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endParaRPr lang="en-US" sz="1050" b="1" dirty="0">
                        <a:solidFill>
                          <a:schemeClr val="bg1"/>
                        </a:solidFill>
                        <a:latin typeface="+mn-ea"/>
                        <a:ea typeface="+mn-ea"/>
                        <a:cs typeface="Source Sans Pro ExtraLight"/>
                      </a:endParaRPr>
                    </a:p>
                  </a:txBody>
                  <a:tcPr marL="95169" marR="95169" marT="48810" marB="4881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D6D9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Source Sans Pro ExtraLight"/>
                        </a:rPr>
                        <a:t>앱 서버</a:t>
                      </a:r>
                      <a:endParaRPr lang="en-US" sz="1100" b="1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Source Sans Pro ExtraLight"/>
                      </a:endParaRPr>
                    </a:p>
                  </a:txBody>
                  <a:tcPr marL="95169" marR="95169" marT="48810" marB="4881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1" hangingPunct="1">
                        <a:defRPr sz="135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342900" algn="l" defTabSz="685800" rtl="0" eaLnBrk="1" latinLnBrk="1" hangingPunct="1">
                        <a:defRPr sz="135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685800" algn="l" defTabSz="685800" rtl="0" eaLnBrk="1" latinLnBrk="1" hangingPunct="1">
                        <a:defRPr sz="135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028700" algn="l" defTabSz="685800" rtl="0" eaLnBrk="1" latinLnBrk="1" hangingPunct="1">
                        <a:defRPr sz="135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371600" algn="l" defTabSz="685800" rtl="0" eaLnBrk="1" latinLnBrk="1" hangingPunct="1">
                        <a:defRPr sz="135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1714500" algn="l" defTabSz="685800" rtl="0" eaLnBrk="1" latinLnBrk="1" hangingPunct="1">
                        <a:defRPr sz="135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057400" algn="l" defTabSz="685800" rtl="0" eaLnBrk="1" latinLnBrk="1" hangingPunct="1">
                        <a:defRPr sz="135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2400300" algn="l" defTabSz="685800" rtl="0" eaLnBrk="1" latinLnBrk="1" hangingPunct="1">
                        <a:defRPr sz="135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2743200" algn="l" defTabSz="685800" rtl="0" eaLnBrk="1" latinLnBrk="1" hangingPunct="1">
                        <a:defRPr sz="135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sz="1100" b="1" kern="12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Source Sans Pro ExtraLight"/>
                        </a:rPr>
                        <a:t>gunocorn</a:t>
                      </a:r>
                      <a:endParaRPr lang="en-US" sz="1100" b="1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Source Sans Pro ExtraLight"/>
                      </a:endParaRPr>
                    </a:p>
                  </a:txBody>
                  <a:tcPr marL="95169" marR="95169" marT="48810" marB="4881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6181">
                <a:tc vMerge="1">
                  <a:txBody>
                    <a:bodyPr/>
                    <a:lstStyle>
                      <a:lvl1pPr marL="0" algn="l" defTabSz="685800" rtl="0" eaLnBrk="1" latinLnBrk="1" hangingPunct="1">
                        <a:defRPr sz="135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342900" algn="l" defTabSz="685800" rtl="0" eaLnBrk="1" latinLnBrk="1" hangingPunct="1">
                        <a:defRPr sz="135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685800" algn="l" defTabSz="685800" rtl="0" eaLnBrk="1" latinLnBrk="1" hangingPunct="1">
                        <a:defRPr sz="135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028700" algn="l" defTabSz="685800" rtl="0" eaLnBrk="1" latinLnBrk="1" hangingPunct="1">
                        <a:defRPr sz="135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371600" algn="l" defTabSz="685800" rtl="0" eaLnBrk="1" latinLnBrk="1" hangingPunct="1">
                        <a:defRPr sz="135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1714500" algn="l" defTabSz="685800" rtl="0" eaLnBrk="1" latinLnBrk="1" hangingPunct="1">
                        <a:defRPr sz="135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057400" algn="l" defTabSz="685800" rtl="0" eaLnBrk="1" latinLnBrk="1" hangingPunct="1">
                        <a:defRPr sz="135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2400300" algn="l" defTabSz="685800" rtl="0" eaLnBrk="1" latinLnBrk="1" hangingPunct="1">
                        <a:defRPr sz="135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2743200" algn="l" defTabSz="685800" rtl="0" eaLnBrk="1" latinLnBrk="1" hangingPunct="1">
                        <a:defRPr sz="135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endParaRPr lang="en-US" sz="1050" b="1" dirty="0">
                        <a:solidFill>
                          <a:schemeClr val="bg1"/>
                        </a:solidFill>
                        <a:latin typeface="+mn-ea"/>
                        <a:ea typeface="+mn-ea"/>
                        <a:cs typeface="Source Sans Pro ExtraLight"/>
                      </a:endParaRPr>
                    </a:p>
                  </a:txBody>
                  <a:tcPr marL="95169" marR="95169" marT="48810" marB="4881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D6D9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Source Sans Pro ExtraLight"/>
                        </a:rPr>
                        <a:t>웹 서버</a:t>
                      </a:r>
                      <a:endParaRPr lang="en-US" sz="1100" b="1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Source Sans Pro ExtraLight"/>
                      </a:endParaRPr>
                    </a:p>
                  </a:txBody>
                  <a:tcPr marL="95169" marR="95169" marT="48810" marB="4881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1" hangingPunct="1">
                        <a:defRPr sz="135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342900" algn="l" defTabSz="685800" rtl="0" eaLnBrk="1" latinLnBrk="1" hangingPunct="1">
                        <a:defRPr sz="135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685800" algn="l" defTabSz="685800" rtl="0" eaLnBrk="1" latinLnBrk="1" hangingPunct="1">
                        <a:defRPr sz="135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028700" algn="l" defTabSz="685800" rtl="0" eaLnBrk="1" latinLnBrk="1" hangingPunct="1">
                        <a:defRPr sz="135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371600" algn="l" defTabSz="685800" rtl="0" eaLnBrk="1" latinLnBrk="1" hangingPunct="1">
                        <a:defRPr sz="135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1714500" algn="l" defTabSz="685800" rtl="0" eaLnBrk="1" latinLnBrk="1" hangingPunct="1">
                        <a:defRPr sz="135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057400" algn="l" defTabSz="685800" rtl="0" eaLnBrk="1" latinLnBrk="1" hangingPunct="1">
                        <a:defRPr sz="135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2400300" algn="l" defTabSz="685800" rtl="0" eaLnBrk="1" latinLnBrk="1" hangingPunct="1">
                        <a:defRPr sz="135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2743200" algn="l" defTabSz="685800" rtl="0" eaLnBrk="1" latinLnBrk="1" hangingPunct="1">
                        <a:defRPr sz="135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sz="11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Source Sans Pro ExtraLight"/>
                        </a:rPr>
                        <a:t>Nginx</a:t>
                      </a:r>
                    </a:p>
                  </a:txBody>
                  <a:tcPr marL="95169" marR="95169" marT="48810" marB="4881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6181">
                <a:tc vMerge="1">
                  <a:txBody>
                    <a:bodyPr/>
                    <a:lstStyle>
                      <a:lvl1pPr marL="0" algn="l" defTabSz="685800" rtl="0" eaLnBrk="1" latinLnBrk="1" hangingPunct="1">
                        <a:defRPr sz="135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342900" algn="l" defTabSz="685800" rtl="0" eaLnBrk="1" latinLnBrk="1" hangingPunct="1">
                        <a:defRPr sz="135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685800" algn="l" defTabSz="685800" rtl="0" eaLnBrk="1" latinLnBrk="1" hangingPunct="1">
                        <a:defRPr sz="135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028700" algn="l" defTabSz="685800" rtl="0" eaLnBrk="1" latinLnBrk="1" hangingPunct="1">
                        <a:defRPr sz="135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371600" algn="l" defTabSz="685800" rtl="0" eaLnBrk="1" latinLnBrk="1" hangingPunct="1">
                        <a:defRPr sz="135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1714500" algn="l" defTabSz="685800" rtl="0" eaLnBrk="1" latinLnBrk="1" hangingPunct="1">
                        <a:defRPr sz="135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057400" algn="l" defTabSz="685800" rtl="0" eaLnBrk="1" latinLnBrk="1" hangingPunct="1">
                        <a:defRPr sz="135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2400300" algn="l" defTabSz="685800" rtl="0" eaLnBrk="1" latinLnBrk="1" hangingPunct="1">
                        <a:defRPr sz="135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2743200" algn="l" defTabSz="685800" rtl="0" eaLnBrk="1" latinLnBrk="1" hangingPunct="1">
                        <a:defRPr sz="135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endParaRPr lang="en-US" sz="1050" b="1" dirty="0">
                        <a:solidFill>
                          <a:schemeClr val="bg1"/>
                        </a:solidFill>
                        <a:latin typeface="+mn-ea"/>
                        <a:ea typeface="+mn-ea"/>
                        <a:cs typeface="Source Sans Pro ExtraLight"/>
                      </a:endParaRPr>
                    </a:p>
                  </a:txBody>
                  <a:tcPr marL="95169" marR="95169" marT="48810" marB="4881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D6D9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Source Sans Pro ExtraLight"/>
                        </a:rPr>
                        <a:t>데이터베이스</a:t>
                      </a:r>
                      <a:endParaRPr lang="en-US" sz="1100" b="1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Source Sans Pro ExtraLight"/>
                      </a:endParaRPr>
                    </a:p>
                  </a:txBody>
                  <a:tcPr marL="95169" marR="95169" marT="48810" marB="4881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1" hangingPunct="1">
                        <a:defRPr sz="135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342900" algn="l" defTabSz="685800" rtl="0" eaLnBrk="1" latinLnBrk="1" hangingPunct="1">
                        <a:defRPr sz="135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685800" algn="l" defTabSz="685800" rtl="0" eaLnBrk="1" latinLnBrk="1" hangingPunct="1">
                        <a:defRPr sz="135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028700" algn="l" defTabSz="685800" rtl="0" eaLnBrk="1" latinLnBrk="1" hangingPunct="1">
                        <a:defRPr sz="135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371600" algn="l" defTabSz="685800" rtl="0" eaLnBrk="1" latinLnBrk="1" hangingPunct="1">
                        <a:defRPr sz="135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1714500" algn="l" defTabSz="685800" rtl="0" eaLnBrk="1" latinLnBrk="1" hangingPunct="1">
                        <a:defRPr sz="135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057400" algn="l" defTabSz="685800" rtl="0" eaLnBrk="1" latinLnBrk="1" hangingPunct="1">
                        <a:defRPr sz="135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2400300" algn="l" defTabSz="685800" rtl="0" eaLnBrk="1" latinLnBrk="1" hangingPunct="1">
                        <a:defRPr sz="135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2743200" algn="l" defTabSz="685800" rtl="0" eaLnBrk="1" latinLnBrk="1" hangingPunct="1">
                        <a:defRPr sz="135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sz="11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Source Sans Pro ExtraLight"/>
                        </a:rPr>
                        <a:t>Maria DB 10.3.25</a:t>
                      </a:r>
                    </a:p>
                  </a:txBody>
                  <a:tcPr marL="95169" marR="95169" marT="48810" marB="4881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6181">
                <a:tc>
                  <a:txBody>
                    <a:bodyPr/>
                    <a:lstStyle>
                      <a:lvl1pPr marL="0" algn="l" defTabSz="685800" rtl="0" eaLnBrk="1" latinLnBrk="1" hangingPunct="1">
                        <a:defRPr sz="135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342900" algn="l" defTabSz="685800" rtl="0" eaLnBrk="1" latinLnBrk="1" hangingPunct="1">
                        <a:defRPr sz="135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685800" algn="l" defTabSz="685800" rtl="0" eaLnBrk="1" latinLnBrk="1" hangingPunct="1">
                        <a:defRPr sz="135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028700" algn="l" defTabSz="685800" rtl="0" eaLnBrk="1" latinLnBrk="1" hangingPunct="1">
                        <a:defRPr sz="135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371600" algn="l" defTabSz="685800" rtl="0" eaLnBrk="1" latinLnBrk="1" hangingPunct="1">
                        <a:defRPr sz="135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1714500" algn="l" defTabSz="685800" rtl="0" eaLnBrk="1" latinLnBrk="1" hangingPunct="1">
                        <a:defRPr sz="135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057400" algn="l" defTabSz="685800" rtl="0" eaLnBrk="1" latinLnBrk="1" hangingPunct="1">
                        <a:defRPr sz="135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2400300" algn="l" defTabSz="685800" rtl="0" eaLnBrk="1" latinLnBrk="1" hangingPunct="1">
                        <a:defRPr sz="135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2743200" algn="l" defTabSz="685800" rtl="0" eaLnBrk="1" latinLnBrk="1" hangingPunct="1">
                        <a:defRPr sz="135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2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Source Sans Pro ExtraLight"/>
                        </a:rPr>
                        <a:t>Front End</a:t>
                      </a:r>
                    </a:p>
                  </a:txBody>
                  <a:tcPr marL="95169" marR="95169" marT="48810" marB="4881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F9E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Source Sans Pro ExtraLight"/>
                        </a:rPr>
                        <a:t>자바 스크립트</a:t>
                      </a:r>
                      <a:endParaRPr lang="en-US" sz="1100" b="1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Source Sans Pro ExtraLight"/>
                      </a:endParaRPr>
                    </a:p>
                  </a:txBody>
                  <a:tcPr marL="95169" marR="95169" marT="48810" marB="4881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1" hangingPunct="1">
                        <a:defRPr sz="135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342900" algn="l" defTabSz="685800" rtl="0" eaLnBrk="1" latinLnBrk="1" hangingPunct="1">
                        <a:defRPr sz="135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685800" algn="l" defTabSz="685800" rtl="0" eaLnBrk="1" latinLnBrk="1" hangingPunct="1">
                        <a:defRPr sz="135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028700" algn="l" defTabSz="685800" rtl="0" eaLnBrk="1" latinLnBrk="1" hangingPunct="1">
                        <a:defRPr sz="135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371600" algn="l" defTabSz="685800" rtl="0" eaLnBrk="1" latinLnBrk="1" hangingPunct="1">
                        <a:defRPr sz="135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1714500" algn="l" defTabSz="685800" rtl="0" eaLnBrk="1" latinLnBrk="1" hangingPunct="1">
                        <a:defRPr sz="135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057400" algn="l" defTabSz="685800" rtl="0" eaLnBrk="1" latinLnBrk="1" hangingPunct="1">
                        <a:defRPr sz="135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2400300" algn="l" defTabSz="685800" rtl="0" eaLnBrk="1" latinLnBrk="1" hangingPunct="1">
                        <a:defRPr sz="135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2743200" algn="l" defTabSz="685800" rtl="0" eaLnBrk="1" latinLnBrk="1" hangingPunct="1">
                        <a:defRPr sz="135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sz="11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Source Sans Pro ExtraLight"/>
                        </a:rPr>
                        <a:t>WEB PAGE : React 17.0,   </a:t>
                      </a:r>
                      <a:r>
                        <a:rPr lang="en-US" sz="1100" b="1" kern="12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Source Sans Pro ExtraLight"/>
                        </a:rPr>
                        <a:t>antd</a:t>
                      </a:r>
                      <a:r>
                        <a:rPr lang="en-US" sz="11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Source Sans Pro ExtraLight"/>
                        </a:rPr>
                        <a:t>,   </a:t>
                      </a:r>
                      <a:r>
                        <a:rPr lang="en-US" sz="1100" b="1" kern="12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Source Sans Pro ExtraLight"/>
                        </a:rPr>
                        <a:t>Axios</a:t>
                      </a:r>
                      <a:endParaRPr lang="en-US" sz="1100" b="1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Source Sans Pro ExtraLight"/>
                      </a:endParaRPr>
                    </a:p>
                  </a:txBody>
                  <a:tcPr marL="95169" marR="95169" marT="48810" marB="4881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17648">
                <a:tc>
                  <a:txBody>
                    <a:bodyPr/>
                    <a:lstStyle>
                      <a:lvl1pPr marL="0" algn="l" defTabSz="685800" rtl="0" eaLnBrk="1" latinLnBrk="1" hangingPunct="1">
                        <a:defRPr sz="135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342900" algn="l" defTabSz="685800" rtl="0" eaLnBrk="1" latinLnBrk="1" hangingPunct="1">
                        <a:defRPr sz="135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685800" algn="l" defTabSz="685800" rtl="0" eaLnBrk="1" latinLnBrk="1" hangingPunct="1">
                        <a:defRPr sz="135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028700" algn="l" defTabSz="685800" rtl="0" eaLnBrk="1" latinLnBrk="1" hangingPunct="1">
                        <a:defRPr sz="135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371600" algn="l" defTabSz="685800" rtl="0" eaLnBrk="1" latinLnBrk="1" hangingPunct="1">
                        <a:defRPr sz="135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1714500" algn="l" defTabSz="685800" rtl="0" eaLnBrk="1" latinLnBrk="1" hangingPunct="1">
                        <a:defRPr sz="135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057400" algn="l" defTabSz="685800" rtl="0" eaLnBrk="1" latinLnBrk="1" hangingPunct="1">
                        <a:defRPr sz="135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2400300" algn="l" defTabSz="685800" rtl="0" eaLnBrk="1" latinLnBrk="1" hangingPunct="1">
                        <a:defRPr sz="135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2743200" algn="l" defTabSz="685800" rtl="0" eaLnBrk="1" latinLnBrk="1" hangingPunct="1">
                        <a:defRPr sz="135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sz="12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Source Sans Pro ExtraLight"/>
                        </a:rPr>
                        <a:t>API</a:t>
                      </a:r>
                    </a:p>
                  </a:txBody>
                  <a:tcPr marL="95169" marR="95169" marT="48810" marB="4881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 공공 </a:t>
                      </a:r>
                      <a:r>
                        <a:rPr lang="ko-KR" altLang="en-US" sz="1100" b="1" kern="12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데이터포털</a:t>
                      </a:r>
                      <a:r>
                        <a:rPr lang="ko-KR" altLang="en-US" sz="11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1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1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현지연락처</a:t>
                      </a:r>
                      <a:r>
                        <a:rPr lang="en-US" altLang="ko-KR" sz="11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_v1.6 open </a:t>
                      </a:r>
                      <a:r>
                        <a:rPr lang="en-US" altLang="ko-KR" sz="1100" b="1" kern="12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api</a:t>
                      </a:r>
                      <a:r>
                        <a:rPr lang="en-US" altLang="ko-KR" sz="11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,     @react-google-maps</a:t>
                      </a:r>
                    </a:p>
                  </a:txBody>
                  <a:tcPr marL="95169" marR="95169" marT="48810" marB="4881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>
                      <a:lvl1pPr marL="0" algn="l" defTabSz="685800" rtl="0" eaLnBrk="1" latinLnBrk="1" hangingPunct="1">
                        <a:defRPr sz="135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342900" algn="l" defTabSz="685800" rtl="0" eaLnBrk="1" latinLnBrk="1" hangingPunct="1">
                        <a:defRPr sz="135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685800" algn="l" defTabSz="685800" rtl="0" eaLnBrk="1" latinLnBrk="1" hangingPunct="1">
                        <a:defRPr sz="135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028700" algn="l" defTabSz="685800" rtl="0" eaLnBrk="1" latinLnBrk="1" hangingPunct="1">
                        <a:defRPr sz="135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371600" algn="l" defTabSz="685800" rtl="0" eaLnBrk="1" latinLnBrk="1" hangingPunct="1">
                        <a:defRPr sz="135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1714500" algn="l" defTabSz="685800" rtl="0" eaLnBrk="1" latinLnBrk="1" hangingPunct="1">
                        <a:defRPr sz="135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057400" algn="l" defTabSz="685800" rtl="0" eaLnBrk="1" latinLnBrk="1" hangingPunct="1">
                        <a:defRPr sz="135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2400300" algn="l" defTabSz="685800" rtl="0" eaLnBrk="1" latinLnBrk="1" hangingPunct="1">
                        <a:defRPr sz="135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2743200" algn="l" defTabSz="685800" rtl="0" eaLnBrk="1" latinLnBrk="1" hangingPunct="1">
                        <a:defRPr sz="135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endParaRPr lang="en-US" sz="1400" b="1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Source Sans Pro ExtraLight"/>
                      </a:endParaRPr>
                    </a:p>
                  </a:txBody>
                  <a:tcPr marL="126897" marR="126897" marT="65083" marB="6508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6181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Source Sans Pro ExtraLight"/>
                        </a:rPr>
                        <a:t>SSL</a:t>
                      </a:r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Source Sans Pro ExtraLight"/>
                        </a:rPr>
                        <a:t> </a:t>
                      </a: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Source Sans Pro ExtraLight"/>
                        </a:rPr>
                        <a:t>Certificates</a:t>
                      </a:r>
                      <a:endParaRPr lang="en-US" sz="1200" b="1" dirty="0">
                        <a:solidFill>
                          <a:schemeClr val="bg1"/>
                        </a:solidFill>
                        <a:latin typeface="+mn-ea"/>
                        <a:ea typeface="+mn-ea"/>
                        <a:cs typeface="Source Sans Pro ExtraLight"/>
                      </a:endParaRPr>
                    </a:p>
                  </a:txBody>
                  <a:tcPr marL="95169" marR="95169" marT="48810" marB="4881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100" b="1" kern="12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ZeroFree</a:t>
                      </a:r>
                      <a:r>
                        <a:rPr lang="en-US" altLang="ko-KR" sz="11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SSL</a:t>
                      </a:r>
                    </a:p>
                  </a:txBody>
                  <a:tcPr marL="68577" marR="68577" marT="34289" marB="3428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0776641"/>
                  </a:ext>
                </a:extLst>
              </a:tr>
              <a:tr h="386181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1" kern="12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Domain Service</a:t>
                      </a:r>
                      <a:endParaRPr lang="en-US" sz="1200" b="1" kern="1200" dirty="0">
                        <a:solidFill>
                          <a:schemeClr val="bg1"/>
                        </a:solidFill>
                        <a:latin typeface="+mn-ea"/>
                        <a:ea typeface="+mn-ea"/>
                        <a:cs typeface="Source Sans Pro ExtraLight"/>
                      </a:endParaRPr>
                    </a:p>
                  </a:txBody>
                  <a:tcPr marL="95169" marR="95169" marT="48810" marB="4881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 freenom.com</a:t>
                      </a:r>
                    </a:p>
                  </a:txBody>
                  <a:tcPr marL="68577" marR="68577" marT="34289" marB="3428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2942444"/>
                  </a:ext>
                </a:extLst>
              </a:tr>
              <a:tr h="386181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1" kern="12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Cloud Service</a:t>
                      </a:r>
                      <a:endParaRPr lang="en-US" sz="1200" b="1" kern="1200" dirty="0">
                        <a:solidFill>
                          <a:schemeClr val="bg1"/>
                        </a:solidFill>
                        <a:latin typeface="+mn-ea"/>
                        <a:ea typeface="+mn-ea"/>
                        <a:cs typeface="Source Sans Pro ExtraLight"/>
                      </a:endParaRPr>
                    </a:p>
                  </a:txBody>
                  <a:tcPr marL="95169" marR="95169" marT="48810" marB="4881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 Oracle Cloud</a:t>
                      </a:r>
                    </a:p>
                  </a:txBody>
                  <a:tcPr marL="68577" marR="68577" marT="34289" marB="3428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1468929"/>
                  </a:ext>
                </a:extLst>
              </a:tr>
              <a:tr h="386181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1" kern="1200" dirty="0" err="1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Devops</a:t>
                      </a:r>
                      <a:endParaRPr lang="en-US" sz="1200" b="1" kern="1200" dirty="0">
                        <a:solidFill>
                          <a:schemeClr val="bg1"/>
                        </a:solidFill>
                        <a:latin typeface="+mn-ea"/>
                        <a:ea typeface="+mn-ea"/>
                        <a:cs typeface="Source Sans Pro ExtraLight"/>
                      </a:endParaRPr>
                    </a:p>
                  </a:txBody>
                  <a:tcPr marL="95169" marR="95169" marT="48810" marB="4881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 GIT HUB</a:t>
                      </a:r>
                    </a:p>
                  </a:txBody>
                  <a:tcPr marL="68577" marR="68577" marT="34289" marB="3428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3808077"/>
                  </a:ext>
                </a:extLst>
              </a:tr>
              <a:tr h="386181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1" kern="12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프로젝트 관리</a:t>
                      </a:r>
                      <a:endParaRPr lang="en-US" sz="1200" b="1" kern="1200" dirty="0">
                        <a:solidFill>
                          <a:schemeClr val="bg1"/>
                        </a:solidFill>
                        <a:latin typeface="+mn-ea"/>
                        <a:ea typeface="+mn-ea"/>
                        <a:cs typeface="Source Sans Pro ExtraLight"/>
                      </a:endParaRPr>
                    </a:p>
                  </a:txBody>
                  <a:tcPr marL="95169" marR="95169" marT="48810" marB="4881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 slack, </a:t>
                      </a:r>
                      <a:r>
                        <a:rPr lang="en-US" altLang="ko-KR" sz="1100" b="1" kern="12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trello</a:t>
                      </a:r>
                      <a:r>
                        <a:rPr lang="en-US" altLang="ko-KR" sz="11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100" b="1" kern="12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Elegantt</a:t>
                      </a:r>
                      <a:r>
                        <a:rPr lang="en-US" altLang="ko-KR" sz="11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marL="68577" marR="68577" marT="34289" marB="3428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0637054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78350EC3-2C48-4C56-A2F0-479E0B94E4CC}"/>
              </a:ext>
            </a:extLst>
          </p:cNvPr>
          <p:cNvSpPr/>
          <p:nvPr/>
        </p:nvSpPr>
        <p:spPr>
          <a:xfrm>
            <a:off x="0" y="315779"/>
            <a:ext cx="9144000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4.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프로젝트 관리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573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6642FD00-7B6A-4F41-AB7B-FEE55B2D6468}"/>
              </a:ext>
            </a:extLst>
          </p:cNvPr>
          <p:cNvSpPr/>
          <p:nvPr/>
        </p:nvSpPr>
        <p:spPr>
          <a:xfrm>
            <a:off x="1640225" y="2459740"/>
            <a:ext cx="7503774" cy="3537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지하철</a:t>
            </a:r>
            <a:r>
              <a:rPr lang="en-US" altLang="ko-KR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, </a:t>
            </a:r>
            <a:r>
              <a:rPr lang="ko-KR" altLang="en-US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버스</a:t>
            </a:r>
            <a:r>
              <a:rPr lang="en-US" altLang="ko-KR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, </a:t>
            </a:r>
            <a:r>
              <a:rPr lang="ko-KR" altLang="en-US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짧은 도보 → </a:t>
            </a:r>
            <a:r>
              <a:rPr lang="ko-KR" altLang="en-US" sz="13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트램</a:t>
            </a:r>
            <a:r>
              <a:rPr lang="en-US" altLang="ko-KR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, </a:t>
            </a:r>
            <a:r>
              <a:rPr lang="ko-KR" altLang="en-US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비행기</a:t>
            </a:r>
            <a:r>
              <a:rPr lang="en-US" altLang="ko-KR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, </a:t>
            </a:r>
            <a:r>
              <a:rPr lang="ko-KR" altLang="en-US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기차</a:t>
            </a:r>
            <a:r>
              <a:rPr lang="en-US" altLang="ko-KR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,</a:t>
            </a:r>
            <a:r>
              <a:rPr lang="ko-KR" altLang="en-US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도보</a:t>
            </a:r>
            <a:r>
              <a:rPr lang="en-US" altLang="ko-KR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, </a:t>
            </a:r>
            <a:r>
              <a:rPr lang="ko-KR" altLang="en-US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자전거 등등 다양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620FD94-53AF-4301-A697-5065FDA5E870}"/>
              </a:ext>
            </a:extLst>
          </p:cNvPr>
          <p:cNvSpPr/>
          <p:nvPr/>
        </p:nvSpPr>
        <p:spPr>
          <a:xfrm>
            <a:off x="0" y="315779"/>
            <a:ext cx="9144000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5.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프로젝트 후기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FCE637C-C218-4C11-A398-17B09799E540}"/>
              </a:ext>
            </a:extLst>
          </p:cNvPr>
          <p:cNvSpPr/>
          <p:nvPr/>
        </p:nvSpPr>
        <p:spPr>
          <a:xfrm>
            <a:off x="0" y="1156037"/>
            <a:ext cx="9144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	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보완할 점 </a:t>
            </a: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/ 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아쉬운 점</a:t>
            </a:r>
            <a:endParaRPr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00840C-CFB1-4E2F-BF90-577CFA0F1515}"/>
              </a:ext>
            </a:extLst>
          </p:cNvPr>
          <p:cNvSpPr txBox="1"/>
          <p:nvPr/>
        </p:nvSpPr>
        <p:spPr>
          <a:xfrm>
            <a:off x="1640225" y="2122094"/>
            <a:ext cx="7503774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경로 탐색의 종류를 늘리는 것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BFA5D775-2513-46BA-A1D9-73877B318B67}"/>
              </a:ext>
            </a:extLst>
          </p:cNvPr>
          <p:cNvGrpSpPr/>
          <p:nvPr/>
        </p:nvGrpSpPr>
        <p:grpSpPr>
          <a:xfrm>
            <a:off x="1134518" y="2133255"/>
            <a:ext cx="369404" cy="369404"/>
            <a:chOff x="4958483" y="3316180"/>
            <a:chExt cx="369404" cy="369404"/>
          </a:xfrm>
        </p:grpSpPr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49984BA9-780D-4184-A3B0-E0923EFF8E63}"/>
                </a:ext>
              </a:extLst>
            </p:cNvPr>
            <p:cNvSpPr/>
            <p:nvPr/>
          </p:nvSpPr>
          <p:spPr>
            <a:xfrm>
              <a:off x="4958483" y="3316180"/>
              <a:ext cx="369404" cy="369404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F3DBE5F7-E0CC-4430-BE1C-C22AC93879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778"/>
            <a:stretch/>
          </p:blipFill>
          <p:spPr>
            <a:xfrm>
              <a:off x="5001835" y="3378200"/>
              <a:ext cx="281120" cy="254000"/>
            </a:xfrm>
            <a:prstGeom prst="rect">
              <a:avLst/>
            </a:prstGeom>
          </p:spPr>
        </p:pic>
      </p:grpSp>
      <p:sp>
        <p:nvSpPr>
          <p:cNvPr id="16" name="타원 15">
            <a:extLst>
              <a:ext uri="{FF2B5EF4-FFF2-40B4-BE49-F238E27FC236}">
                <a16:creationId xmlns:a16="http://schemas.microsoft.com/office/drawing/2014/main" id="{602F2911-E62D-4D97-A716-7C1F85BB78B0}"/>
              </a:ext>
            </a:extLst>
          </p:cNvPr>
          <p:cNvSpPr/>
          <p:nvPr/>
        </p:nvSpPr>
        <p:spPr>
          <a:xfrm>
            <a:off x="1134518" y="3244298"/>
            <a:ext cx="369404" cy="36940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래픽 17" descr="전구 및 기어">
            <a:extLst>
              <a:ext uri="{FF2B5EF4-FFF2-40B4-BE49-F238E27FC236}">
                <a16:creationId xmlns:a16="http://schemas.microsoft.com/office/drawing/2014/main" id="{45916AAC-2FC8-4175-ACA3-33C4C752D11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73273" y="3286141"/>
            <a:ext cx="285717" cy="285717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257BBA86-9D77-4FC2-BEA8-A10FE5F02AF1}"/>
              </a:ext>
            </a:extLst>
          </p:cNvPr>
          <p:cNvSpPr/>
          <p:nvPr/>
        </p:nvSpPr>
        <p:spPr>
          <a:xfrm>
            <a:off x="1640223" y="3593785"/>
            <a:ext cx="7503773" cy="3537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개발에 활용된 데이터는 또 다른 기능에도 사용할 수 있을 것 같다</a:t>
            </a:r>
            <a:endParaRPr lang="en-US" altLang="ko-KR" sz="13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AFEDAF0-127B-4653-83AA-9DD85F20C61A}"/>
              </a:ext>
            </a:extLst>
          </p:cNvPr>
          <p:cNvSpPr txBox="1"/>
          <p:nvPr/>
        </p:nvSpPr>
        <p:spPr>
          <a:xfrm>
            <a:off x="1640224" y="3256139"/>
            <a:ext cx="7503775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수집한 데이터를 더 많이 활용 할 수 있는 아이디어</a:t>
            </a: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0650C13D-6C62-4655-8F00-7439E962516E}"/>
              </a:ext>
            </a:extLst>
          </p:cNvPr>
          <p:cNvSpPr/>
          <p:nvPr/>
        </p:nvSpPr>
        <p:spPr>
          <a:xfrm>
            <a:off x="1134518" y="4363825"/>
            <a:ext cx="369404" cy="36940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D90D7F6-6998-4FD0-80D7-37A9459EF8A8}"/>
              </a:ext>
            </a:extLst>
          </p:cNvPr>
          <p:cNvSpPr/>
          <p:nvPr/>
        </p:nvSpPr>
        <p:spPr>
          <a:xfrm>
            <a:off x="1640224" y="4713312"/>
            <a:ext cx="7503776" cy="3537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API Key</a:t>
            </a:r>
            <a:r>
              <a:rPr lang="ko-KR" altLang="en-US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를 무료로 이용할 수 있는 횟수 제한으로 서비스가 갑작스레 종료 될 수 있다</a:t>
            </a:r>
            <a:r>
              <a:rPr lang="en-US" altLang="ko-KR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5DF5A7E-C7EF-49D7-8A01-9A853602C985}"/>
              </a:ext>
            </a:extLst>
          </p:cNvPr>
          <p:cNvSpPr txBox="1"/>
          <p:nvPr/>
        </p:nvSpPr>
        <p:spPr>
          <a:xfrm>
            <a:off x="1640224" y="4375666"/>
            <a:ext cx="7503775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구글 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API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+mn-ea"/>
            </a:endParaRPr>
          </a:p>
        </p:txBody>
      </p:sp>
      <p:pic>
        <p:nvPicPr>
          <p:cNvPr id="30" name="그래픽 29" descr="오른쪽 화살표가 있는 원">
            <a:extLst>
              <a:ext uri="{FF2B5EF4-FFF2-40B4-BE49-F238E27FC236}">
                <a16:creationId xmlns:a16="http://schemas.microsoft.com/office/drawing/2014/main" id="{DD8CF896-DA8B-4954-9B2F-A5E7FD9BF86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6200000">
            <a:off x="1157678" y="4391059"/>
            <a:ext cx="320408" cy="32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4398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6642FD00-7B6A-4F41-AB7B-FEE55B2D6468}"/>
              </a:ext>
            </a:extLst>
          </p:cNvPr>
          <p:cNvSpPr/>
          <p:nvPr/>
        </p:nvSpPr>
        <p:spPr>
          <a:xfrm>
            <a:off x="1640225" y="2459740"/>
            <a:ext cx="7503774" cy="3537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생각보다 길어졌던 공공데이터를 활용하기 좋게 데이터를 처리하는 일 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620FD94-53AF-4301-A697-5065FDA5E870}"/>
              </a:ext>
            </a:extLst>
          </p:cNvPr>
          <p:cNvSpPr/>
          <p:nvPr/>
        </p:nvSpPr>
        <p:spPr>
          <a:xfrm>
            <a:off x="0" y="315779"/>
            <a:ext cx="9144000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5.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프로젝트 후기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FCE637C-C218-4C11-A398-17B09799E540}"/>
              </a:ext>
            </a:extLst>
          </p:cNvPr>
          <p:cNvSpPr/>
          <p:nvPr/>
        </p:nvSpPr>
        <p:spPr>
          <a:xfrm>
            <a:off x="0" y="1156037"/>
            <a:ext cx="9144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	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어려웠던 점</a:t>
            </a:r>
            <a:endParaRPr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00840C-CFB1-4E2F-BF90-577CFA0F1515}"/>
              </a:ext>
            </a:extLst>
          </p:cNvPr>
          <p:cNvSpPr txBox="1"/>
          <p:nvPr/>
        </p:nvSpPr>
        <p:spPr>
          <a:xfrm>
            <a:off x="1640225" y="2122094"/>
            <a:ext cx="7503774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데이터의 처리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 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+mn-ea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49984BA9-780D-4184-A3B0-E0923EFF8E63}"/>
              </a:ext>
            </a:extLst>
          </p:cNvPr>
          <p:cNvSpPr/>
          <p:nvPr/>
        </p:nvSpPr>
        <p:spPr>
          <a:xfrm>
            <a:off x="1134518" y="2133255"/>
            <a:ext cx="369404" cy="369404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602F2911-E62D-4D97-A716-7C1F85BB78B0}"/>
              </a:ext>
            </a:extLst>
          </p:cNvPr>
          <p:cNvSpPr/>
          <p:nvPr/>
        </p:nvSpPr>
        <p:spPr>
          <a:xfrm>
            <a:off x="1134518" y="3244298"/>
            <a:ext cx="369404" cy="36940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57BBA86-9D77-4FC2-BEA8-A10FE5F02AF1}"/>
              </a:ext>
            </a:extLst>
          </p:cNvPr>
          <p:cNvSpPr/>
          <p:nvPr/>
        </p:nvSpPr>
        <p:spPr>
          <a:xfrm>
            <a:off x="1640223" y="3593785"/>
            <a:ext cx="7503773" cy="3537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생각보다 쉽지 않았던 </a:t>
            </a:r>
            <a:r>
              <a:rPr lang="en-US" altLang="ko-KR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CSS </a:t>
            </a:r>
            <a:r>
              <a:rPr lang="ko-KR" altLang="en-US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를 활용한 화면 배치</a:t>
            </a:r>
            <a:endParaRPr lang="en-US" altLang="ko-KR" sz="13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AFEDAF0-127B-4653-83AA-9DD85F20C61A}"/>
              </a:ext>
            </a:extLst>
          </p:cNvPr>
          <p:cNvSpPr txBox="1"/>
          <p:nvPr/>
        </p:nvSpPr>
        <p:spPr>
          <a:xfrm>
            <a:off x="1640224" y="3256139"/>
            <a:ext cx="7503775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CSS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+mn-ea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0650C13D-6C62-4655-8F00-7439E962516E}"/>
              </a:ext>
            </a:extLst>
          </p:cNvPr>
          <p:cNvSpPr/>
          <p:nvPr/>
        </p:nvSpPr>
        <p:spPr>
          <a:xfrm>
            <a:off x="1134518" y="4363825"/>
            <a:ext cx="369404" cy="36940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D90D7F6-6998-4FD0-80D7-37A9459EF8A8}"/>
              </a:ext>
            </a:extLst>
          </p:cNvPr>
          <p:cNvSpPr/>
          <p:nvPr/>
        </p:nvSpPr>
        <p:spPr>
          <a:xfrm>
            <a:off x="1640224" y="4713312"/>
            <a:ext cx="7503776" cy="3537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다른 언어로 작성된 </a:t>
            </a:r>
            <a:r>
              <a:rPr lang="en-US" altLang="ko-KR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Google MAP API</a:t>
            </a:r>
            <a:r>
              <a:rPr lang="ko-KR" altLang="en-US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활용 코드</a:t>
            </a:r>
            <a:r>
              <a:rPr lang="en-US" altLang="ko-KR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ko-KR" altLang="en-US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→ </a:t>
            </a:r>
            <a:r>
              <a:rPr lang="en-US" altLang="ko-KR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React </a:t>
            </a:r>
            <a:r>
              <a:rPr lang="ko-KR" altLang="en-US" sz="1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코드 적용</a:t>
            </a:r>
            <a:endParaRPr lang="en-US" altLang="ko-KR" sz="13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5DF5A7E-C7EF-49D7-8A01-9A853602C985}"/>
              </a:ext>
            </a:extLst>
          </p:cNvPr>
          <p:cNvSpPr txBox="1"/>
          <p:nvPr/>
        </p:nvSpPr>
        <p:spPr>
          <a:xfrm>
            <a:off x="1640224" y="4375666"/>
            <a:ext cx="7503775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</a:rPr>
              <a:t>React 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+mn-ea"/>
            </a:endParaRPr>
          </a:p>
        </p:txBody>
      </p:sp>
      <p:pic>
        <p:nvPicPr>
          <p:cNvPr id="3" name="그래픽 2" descr="데이터베이스">
            <a:extLst>
              <a:ext uri="{FF2B5EF4-FFF2-40B4-BE49-F238E27FC236}">
                <a16:creationId xmlns:a16="http://schemas.microsoft.com/office/drawing/2014/main" id="{EE01E386-F3DC-40B8-823A-83ABBB1F73F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1429" y="2142329"/>
            <a:ext cx="369404" cy="369404"/>
          </a:xfrm>
          <a:prstGeom prst="rect">
            <a:avLst/>
          </a:prstGeom>
        </p:spPr>
      </p:pic>
      <p:pic>
        <p:nvPicPr>
          <p:cNvPr id="5" name="그래픽 4" descr="팔레트">
            <a:extLst>
              <a:ext uri="{FF2B5EF4-FFF2-40B4-BE49-F238E27FC236}">
                <a16:creationId xmlns:a16="http://schemas.microsoft.com/office/drawing/2014/main" id="{833072D0-1296-45D5-B8D9-AA07C947D4E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31429" y="3244298"/>
            <a:ext cx="369404" cy="369404"/>
          </a:xfrm>
          <a:prstGeom prst="rect">
            <a:avLst/>
          </a:prstGeom>
        </p:spPr>
      </p:pic>
      <p:pic>
        <p:nvPicPr>
          <p:cNvPr id="14" name="그래픽 13" descr="웹 디자인">
            <a:extLst>
              <a:ext uri="{FF2B5EF4-FFF2-40B4-BE49-F238E27FC236}">
                <a16:creationId xmlns:a16="http://schemas.microsoft.com/office/drawing/2014/main" id="{D7F80543-F0D9-4024-B66A-48759D83A1E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69495" y="4401891"/>
            <a:ext cx="293271" cy="293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0162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직사각형 63">
            <a:extLst>
              <a:ext uri="{FF2B5EF4-FFF2-40B4-BE49-F238E27FC236}">
                <a16:creationId xmlns:a16="http://schemas.microsoft.com/office/drawing/2014/main" id="{B6753770-2F8C-4EF2-84D4-3EA51738CDCB}"/>
              </a:ext>
            </a:extLst>
          </p:cNvPr>
          <p:cNvSpPr/>
          <p:nvPr/>
        </p:nvSpPr>
        <p:spPr>
          <a:xfrm>
            <a:off x="0" y="4855369"/>
            <a:ext cx="9144000" cy="141949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6600" b="1" kern="0" dirty="0">
                <a:ln w="1270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hlinkClick r:id="rId3"/>
              </a:rPr>
              <a:t>https://SafeNote.tk</a:t>
            </a:r>
            <a:endParaRPr lang="en-US" altLang="ko-KR" sz="6600" b="1" kern="0" dirty="0">
              <a:ln w="12700">
                <a:noFill/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300C197-400D-4440-806B-AA84799D80DA}"/>
              </a:ext>
            </a:extLst>
          </p:cNvPr>
          <p:cNvSpPr/>
          <p:nvPr/>
        </p:nvSpPr>
        <p:spPr>
          <a:xfrm>
            <a:off x="0" y="500400"/>
            <a:ext cx="9144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2000" b="1" dirty="0">
                <a:solidFill>
                  <a:srgbClr val="F95648"/>
                </a:solidFill>
                <a:latin typeface="+mn-ea"/>
              </a:rPr>
              <a:t>여러분도 함께 해보세요 </a:t>
            </a:r>
            <a:r>
              <a:rPr lang="en-US" altLang="ko-KR" sz="2000" b="1" dirty="0">
                <a:solidFill>
                  <a:srgbClr val="F95648"/>
                </a:solidFill>
                <a:latin typeface="+mn-ea"/>
              </a:rPr>
              <a:t>!!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7E07B27-EC77-4BD6-8766-A50550103DA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08" t="13399" r="16595" b="11543"/>
          <a:stretch/>
        </p:blipFill>
        <p:spPr>
          <a:xfrm>
            <a:off x="2645764" y="900510"/>
            <a:ext cx="3852472" cy="4354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8713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직사각형 63">
            <a:extLst>
              <a:ext uri="{FF2B5EF4-FFF2-40B4-BE49-F238E27FC236}">
                <a16:creationId xmlns:a16="http://schemas.microsoft.com/office/drawing/2014/main" id="{B6753770-2F8C-4EF2-84D4-3EA51738CDCB}"/>
              </a:ext>
            </a:extLst>
          </p:cNvPr>
          <p:cNvSpPr/>
          <p:nvPr/>
        </p:nvSpPr>
        <p:spPr>
          <a:xfrm>
            <a:off x="0" y="2633750"/>
            <a:ext cx="9144000" cy="141949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6600" b="1" kern="0" dirty="0">
                <a:ln w="12700">
                  <a:noFill/>
                </a:ln>
                <a:solidFill>
                  <a:srgbClr val="7C97C2"/>
                </a:solidFill>
              </a:rPr>
              <a:t>Q</a:t>
            </a:r>
            <a:r>
              <a:rPr lang="ko-KR" altLang="en-US" sz="6600" b="1" kern="0" dirty="0">
                <a:ln w="12700">
                  <a:noFill/>
                </a:ln>
                <a:solidFill>
                  <a:srgbClr val="7C97C2"/>
                </a:solidFill>
              </a:rPr>
              <a:t> </a:t>
            </a:r>
            <a:r>
              <a:rPr lang="en-US" altLang="ko-KR" sz="6600" b="1" kern="0" dirty="0">
                <a:ln w="12700">
                  <a:noFill/>
                </a:ln>
                <a:solidFill>
                  <a:srgbClr val="7C97C2"/>
                </a:solidFill>
              </a:rPr>
              <a:t>&amp;</a:t>
            </a:r>
            <a:r>
              <a:rPr lang="ko-KR" altLang="en-US" sz="6600" b="1" kern="0" dirty="0">
                <a:ln w="12700">
                  <a:noFill/>
                </a:ln>
                <a:solidFill>
                  <a:srgbClr val="7C97C2"/>
                </a:solidFill>
              </a:rPr>
              <a:t> </a:t>
            </a:r>
            <a:r>
              <a:rPr lang="en-US" altLang="ko-KR" sz="6600" b="1" kern="0" dirty="0">
                <a:ln w="12700">
                  <a:noFill/>
                </a:ln>
                <a:solidFill>
                  <a:srgbClr val="7C97C2"/>
                </a:solidFill>
              </a:rPr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37482029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EA44418-6E07-47E6-8219-BD9239D91983}"/>
              </a:ext>
            </a:extLst>
          </p:cNvPr>
          <p:cNvSpPr/>
          <p:nvPr/>
        </p:nvSpPr>
        <p:spPr>
          <a:xfrm>
            <a:off x="0" y="315779"/>
            <a:ext cx="9144000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1.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아이디어의 접근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77AB9A-6407-4FB9-A305-7B25A370327A}"/>
              </a:ext>
            </a:extLst>
          </p:cNvPr>
          <p:cNvSpPr txBox="1"/>
          <p:nvPr/>
        </p:nvSpPr>
        <p:spPr>
          <a:xfrm>
            <a:off x="0" y="5846757"/>
            <a:ext cx="9144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/>
              <a:t>출처</a:t>
            </a:r>
            <a:r>
              <a:rPr lang="en-US" altLang="ko-KR" sz="900" dirty="0"/>
              <a:t>:  </a:t>
            </a:r>
            <a:r>
              <a:rPr lang="ko-KR" altLang="en-US" sz="900" dirty="0"/>
              <a:t>네이버 뉴스 검색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4D20C98-A459-429C-AC0F-F2EC9D11DA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986" y="1166521"/>
            <a:ext cx="4570027" cy="4524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919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EA44418-6E07-47E6-8219-BD9239D91983}"/>
              </a:ext>
            </a:extLst>
          </p:cNvPr>
          <p:cNvSpPr/>
          <p:nvPr/>
        </p:nvSpPr>
        <p:spPr>
          <a:xfrm>
            <a:off x="0" y="315779"/>
            <a:ext cx="9144000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1.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아이디어의 접근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66EA95F-F6B0-4C5D-9EEB-811DD9228C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899" y="1112999"/>
            <a:ext cx="6934202" cy="463200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10ABE62-5FA5-4E27-A696-5D8BEFB4CC59}"/>
              </a:ext>
            </a:extLst>
          </p:cNvPr>
          <p:cNvSpPr txBox="1"/>
          <p:nvPr/>
        </p:nvSpPr>
        <p:spPr>
          <a:xfrm>
            <a:off x="0" y="5846757"/>
            <a:ext cx="9144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/>
              <a:t>출처</a:t>
            </a:r>
            <a:r>
              <a:rPr lang="en-US" altLang="ko-KR" sz="900" dirty="0"/>
              <a:t>:  </a:t>
            </a:r>
            <a:r>
              <a:rPr lang="ko-KR" altLang="en-US" sz="900" dirty="0"/>
              <a:t>법무부 </a:t>
            </a:r>
            <a:r>
              <a:rPr lang="en-US" altLang="ko-KR" sz="900" dirty="0"/>
              <a:t>/ </a:t>
            </a:r>
            <a:r>
              <a:rPr lang="ko-KR" altLang="en-US" sz="900" dirty="0"/>
              <a:t>출입국 통계</a:t>
            </a:r>
            <a:r>
              <a:rPr lang="en-US" altLang="ko-KR" sz="900" dirty="0"/>
              <a:t>(http://www.moj.go.kr/moj/2411/subview.do)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2629861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1385918-89D3-4BCE-A5AD-CE9F3E9006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8643" y="2021526"/>
            <a:ext cx="1203089" cy="130674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D5E3F6A-8A57-4C83-8060-C398C95160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2653" y="2095701"/>
            <a:ext cx="1105988" cy="129138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3DEF7DB-765E-43E6-9BD1-1A918F6410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00456" y="2122251"/>
            <a:ext cx="1169269" cy="129138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36870A0-C89F-49C6-BCB8-68E010A30F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69727" y="2122251"/>
            <a:ext cx="1157879" cy="130674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8B777E0-F567-47B7-9E75-99D9FA0916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21734" y="2122251"/>
            <a:ext cx="1178720" cy="1238283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2A782BA3-AE25-4AAB-AE2D-603C542BB940}"/>
              </a:ext>
            </a:extLst>
          </p:cNvPr>
          <p:cNvSpPr/>
          <p:nvPr/>
        </p:nvSpPr>
        <p:spPr>
          <a:xfrm>
            <a:off x="0" y="3937305"/>
            <a:ext cx="9144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2000" b="1" dirty="0">
                <a:solidFill>
                  <a:srgbClr val="C00000"/>
                </a:solidFill>
                <a:latin typeface="+mn-ea"/>
              </a:rPr>
              <a:t>해외에서 누구나 일어날 수 있는 비상상황</a:t>
            </a:r>
            <a:endParaRPr lang="en-US" altLang="ko-KR" sz="2000" b="1" dirty="0">
              <a:solidFill>
                <a:srgbClr val="C00000"/>
              </a:solidFill>
              <a:latin typeface="+mn-ea"/>
            </a:endParaRPr>
          </a:p>
          <a:p>
            <a:pPr lvl="0" algn="ctr" fontAlgn="base">
              <a:spcBef>
                <a:spcPct val="0"/>
              </a:spcBef>
              <a:spcAft>
                <a:spcPct val="0"/>
              </a:spcAft>
            </a:pPr>
            <a:endParaRPr lang="en-US" altLang="ko-KR" sz="2000" b="1" dirty="0">
              <a:solidFill>
                <a:srgbClr val="C00000"/>
              </a:solidFill>
              <a:latin typeface="+mn-ea"/>
            </a:endParaRPr>
          </a:p>
          <a:p>
            <a:pPr lvl="0" algn="ctr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2000" b="1" dirty="0">
                <a:solidFill>
                  <a:srgbClr val="1763A9"/>
                </a:solidFill>
                <a:latin typeface="+mn-ea"/>
              </a:rPr>
              <a:t>도움이 될 서비스는 없을까</a:t>
            </a:r>
            <a:r>
              <a:rPr lang="en-US" altLang="ko-KR" sz="2000" b="1" dirty="0">
                <a:solidFill>
                  <a:srgbClr val="1763A9"/>
                </a:solidFill>
                <a:latin typeface="+mn-ea"/>
              </a:rPr>
              <a:t>?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D8ED1FC-DD10-40EB-8883-8F34BD3F51F3}"/>
              </a:ext>
            </a:extLst>
          </p:cNvPr>
          <p:cNvSpPr/>
          <p:nvPr/>
        </p:nvSpPr>
        <p:spPr>
          <a:xfrm>
            <a:off x="0" y="315779"/>
            <a:ext cx="9144000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1.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아이디어의 접근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401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1EA3454-45BA-47F0-83D2-16DCF8924063}"/>
              </a:ext>
            </a:extLst>
          </p:cNvPr>
          <p:cNvSpPr/>
          <p:nvPr/>
        </p:nvSpPr>
        <p:spPr>
          <a:xfrm>
            <a:off x="0" y="315779"/>
            <a:ext cx="9144000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	2.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어떻게 진행할까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?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cxnSp>
        <p:nvCxnSpPr>
          <p:cNvPr id="48" name="구부러진 연결선 48">
            <a:extLst>
              <a:ext uri="{FF2B5EF4-FFF2-40B4-BE49-F238E27FC236}">
                <a16:creationId xmlns:a16="http://schemas.microsoft.com/office/drawing/2014/main" id="{DA9344B9-9CA6-4C78-B16C-2240661C5306}"/>
              </a:ext>
            </a:extLst>
          </p:cNvPr>
          <p:cNvCxnSpPr>
            <a:cxnSpLocks/>
            <a:stCxn id="30" idx="7"/>
            <a:endCxn id="40" idx="8"/>
          </p:cNvCxnSpPr>
          <p:nvPr/>
        </p:nvCxnSpPr>
        <p:spPr>
          <a:xfrm flipH="1">
            <a:off x="3324519" y="1985372"/>
            <a:ext cx="175724" cy="838494"/>
          </a:xfrm>
          <a:prstGeom prst="curvedConnector3">
            <a:avLst>
              <a:gd name="adj1" fmla="val 321914"/>
            </a:avLst>
          </a:prstGeom>
          <a:ln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구부러진 연결선 48">
            <a:extLst>
              <a:ext uri="{FF2B5EF4-FFF2-40B4-BE49-F238E27FC236}">
                <a16:creationId xmlns:a16="http://schemas.microsoft.com/office/drawing/2014/main" id="{21C6156D-7700-4D8D-9EE5-53CA1ED08231}"/>
              </a:ext>
            </a:extLst>
          </p:cNvPr>
          <p:cNvCxnSpPr>
            <a:cxnSpLocks/>
            <a:endCxn id="44" idx="8"/>
          </p:cNvCxnSpPr>
          <p:nvPr/>
        </p:nvCxnSpPr>
        <p:spPr>
          <a:xfrm flipH="1">
            <a:off x="3324519" y="3024033"/>
            <a:ext cx="175724" cy="779553"/>
          </a:xfrm>
          <a:prstGeom prst="curvedConnector3">
            <a:avLst>
              <a:gd name="adj1" fmla="val 321914"/>
            </a:avLst>
          </a:prstGeom>
          <a:ln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구부러진 연결선 48">
            <a:extLst>
              <a:ext uri="{FF2B5EF4-FFF2-40B4-BE49-F238E27FC236}">
                <a16:creationId xmlns:a16="http://schemas.microsoft.com/office/drawing/2014/main" id="{1B036C55-53CD-4825-A1D5-7586B52E062B}"/>
              </a:ext>
            </a:extLst>
          </p:cNvPr>
          <p:cNvCxnSpPr>
            <a:cxnSpLocks/>
            <a:stCxn id="44" idx="7"/>
            <a:endCxn id="46" idx="8"/>
          </p:cNvCxnSpPr>
          <p:nvPr/>
        </p:nvCxnSpPr>
        <p:spPr>
          <a:xfrm flipH="1">
            <a:off x="3283352" y="3972863"/>
            <a:ext cx="216891" cy="808836"/>
          </a:xfrm>
          <a:prstGeom prst="curvedConnector3">
            <a:avLst>
              <a:gd name="adj1" fmla="val 257965"/>
            </a:avLst>
          </a:prstGeom>
          <a:ln>
            <a:solidFill>
              <a:srgbClr val="7C97C2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DA125564-7E28-4FEA-B811-157145B2CFB4}"/>
              </a:ext>
            </a:extLst>
          </p:cNvPr>
          <p:cNvGrpSpPr/>
          <p:nvPr/>
        </p:nvGrpSpPr>
        <p:grpSpPr>
          <a:xfrm>
            <a:off x="3324519" y="1554485"/>
            <a:ext cx="3156623" cy="561692"/>
            <a:chOff x="2434832" y="1420829"/>
            <a:chExt cx="3156623" cy="561692"/>
          </a:xfrm>
        </p:grpSpPr>
        <p:sp>
          <p:nvSpPr>
            <p:cNvPr id="30" name="자유형 21">
              <a:extLst>
                <a:ext uri="{FF2B5EF4-FFF2-40B4-BE49-F238E27FC236}">
                  <a16:creationId xmlns:a16="http://schemas.microsoft.com/office/drawing/2014/main" id="{01899ADF-65CF-413F-8661-EAB3775AF212}"/>
                </a:ext>
              </a:extLst>
            </p:cNvPr>
            <p:cNvSpPr/>
            <p:nvPr/>
          </p:nvSpPr>
          <p:spPr>
            <a:xfrm>
              <a:off x="2434832" y="1513161"/>
              <a:ext cx="351447" cy="338555"/>
            </a:xfrm>
            <a:custGeom>
              <a:avLst/>
              <a:gdLst>
                <a:gd name="connsiteX0" fmla="*/ 553086 w 1106174"/>
                <a:gd name="connsiteY0" fmla="*/ 232870 h 1065596"/>
                <a:gd name="connsiteX1" fmla="*/ 242864 w 1106174"/>
                <a:gd name="connsiteY1" fmla="*/ 530737 h 1065596"/>
                <a:gd name="connsiteX2" fmla="*/ 553086 w 1106174"/>
                <a:gd name="connsiteY2" fmla="*/ 828604 h 1065596"/>
                <a:gd name="connsiteX3" fmla="*/ 863308 w 1106174"/>
                <a:gd name="connsiteY3" fmla="*/ 530737 h 1065596"/>
                <a:gd name="connsiteX4" fmla="*/ 553086 w 1106174"/>
                <a:gd name="connsiteY4" fmla="*/ 232870 h 1065596"/>
                <a:gd name="connsiteX5" fmla="*/ 553087 w 1106174"/>
                <a:gd name="connsiteY5" fmla="*/ 0 h 1065596"/>
                <a:gd name="connsiteX6" fmla="*/ 1106174 w 1106174"/>
                <a:gd name="connsiteY6" fmla="*/ 532798 h 1065596"/>
                <a:gd name="connsiteX7" fmla="*/ 553087 w 1106174"/>
                <a:gd name="connsiteY7" fmla="*/ 1065596 h 1065596"/>
                <a:gd name="connsiteX8" fmla="*/ 0 w 1106174"/>
                <a:gd name="connsiteY8" fmla="*/ 532798 h 1065596"/>
                <a:gd name="connsiteX9" fmla="*/ 553087 w 1106174"/>
                <a:gd name="connsiteY9" fmla="*/ 0 h 106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06174" h="1065596">
                  <a:moveTo>
                    <a:pt x="553086" y="232870"/>
                  </a:moveTo>
                  <a:cubicBezTo>
                    <a:pt x="381755" y="232870"/>
                    <a:pt x="242864" y="366230"/>
                    <a:pt x="242864" y="530737"/>
                  </a:cubicBezTo>
                  <a:cubicBezTo>
                    <a:pt x="242864" y="695244"/>
                    <a:pt x="381755" y="828604"/>
                    <a:pt x="553086" y="828604"/>
                  </a:cubicBezTo>
                  <a:cubicBezTo>
                    <a:pt x="724417" y="828604"/>
                    <a:pt x="863308" y="695244"/>
                    <a:pt x="863308" y="530737"/>
                  </a:cubicBezTo>
                  <a:cubicBezTo>
                    <a:pt x="863308" y="366230"/>
                    <a:pt x="724417" y="232870"/>
                    <a:pt x="553086" y="232870"/>
                  </a:cubicBezTo>
                  <a:close/>
                  <a:moveTo>
                    <a:pt x="553087" y="0"/>
                  </a:moveTo>
                  <a:cubicBezTo>
                    <a:pt x="858549" y="0"/>
                    <a:pt x="1106174" y="238542"/>
                    <a:pt x="1106174" y="532798"/>
                  </a:cubicBezTo>
                  <a:cubicBezTo>
                    <a:pt x="1106174" y="827054"/>
                    <a:pt x="858549" y="1065596"/>
                    <a:pt x="553087" y="1065596"/>
                  </a:cubicBezTo>
                  <a:cubicBezTo>
                    <a:pt x="247625" y="1065596"/>
                    <a:pt x="0" y="827054"/>
                    <a:pt x="0" y="532798"/>
                  </a:cubicBezTo>
                  <a:cubicBezTo>
                    <a:pt x="0" y="238542"/>
                    <a:pt x="247625" y="0"/>
                    <a:pt x="553087" y="0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+mn-ea"/>
              </a:endParaRPr>
            </a:p>
          </p:txBody>
        </p: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A6BD7262-04A5-4758-B4FD-8C31130FF81E}"/>
                </a:ext>
              </a:extLst>
            </p:cNvPr>
            <p:cNvGrpSpPr/>
            <p:nvPr/>
          </p:nvGrpSpPr>
          <p:grpSpPr>
            <a:xfrm>
              <a:off x="2856405" y="1420829"/>
              <a:ext cx="2735050" cy="561692"/>
              <a:chOff x="1917269" y="1390124"/>
              <a:chExt cx="2735050" cy="561692"/>
            </a:xfrm>
          </p:grpSpPr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549BBC4-14A2-44C6-8512-ED4C15E51770}"/>
                  </a:ext>
                </a:extLst>
              </p:cNvPr>
              <p:cNvSpPr txBox="1"/>
              <p:nvPr/>
            </p:nvSpPr>
            <p:spPr>
              <a:xfrm>
                <a:off x="1917269" y="1390124"/>
                <a:ext cx="2735050" cy="30008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35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+mn-ea"/>
                  </a:rPr>
                  <a:t>관련자료 조사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EEFBF46-A785-4B69-9CC7-FF2E68937723}"/>
                  </a:ext>
                </a:extLst>
              </p:cNvPr>
              <p:cNvSpPr txBox="1"/>
              <p:nvPr/>
            </p:nvSpPr>
            <p:spPr>
              <a:xfrm>
                <a:off x="1917269" y="1690206"/>
                <a:ext cx="273505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기존 서비스</a:t>
                </a:r>
                <a:r>
                  <a:rPr lang="en-US" altLang="ko-KR" sz="10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, </a:t>
                </a:r>
                <a:r>
                  <a:rPr lang="ko-KR" altLang="en-US" sz="10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개선사항 비교분석</a:t>
                </a:r>
              </a:p>
            </p:txBody>
          </p:sp>
        </p:grpSp>
      </p:grp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25BEEDEF-2985-4D26-A12C-EB47EBECD3A1}"/>
              </a:ext>
            </a:extLst>
          </p:cNvPr>
          <p:cNvGrpSpPr/>
          <p:nvPr/>
        </p:nvGrpSpPr>
        <p:grpSpPr>
          <a:xfrm>
            <a:off x="3324519" y="2543019"/>
            <a:ext cx="3197790" cy="553998"/>
            <a:chOff x="2434832" y="2475059"/>
            <a:chExt cx="3197790" cy="553998"/>
          </a:xfrm>
        </p:grpSpPr>
        <p:sp>
          <p:nvSpPr>
            <p:cNvPr id="40" name="자유형 21">
              <a:extLst>
                <a:ext uri="{FF2B5EF4-FFF2-40B4-BE49-F238E27FC236}">
                  <a16:creationId xmlns:a16="http://schemas.microsoft.com/office/drawing/2014/main" id="{5BDDC0BD-3ED7-4EB6-B36E-95810EECD731}"/>
                </a:ext>
              </a:extLst>
            </p:cNvPr>
            <p:cNvSpPr/>
            <p:nvPr/>
          </p:nvSpPr>
          <p:spPr>
            <a:xfrm>
              <a:off x="2434832" y="2586628"/>
              <a:ext cx="351447" cy="338555"/>
            </a:xfrm>
            <a:custGeom>
              <a:avLst/>
              <a:gdLst>
                <a:gd name="connsiteX0" fmla="*/ 553086 w 1106174"/>
                <a:gd name="connsiteY0" fmla="*/ 232870 h 1065596"/>
                <a:gd name="connsiteX1" fmla="*/ 242864 w 1106174"/>
                <a:gd name="connsiteY1" fmla="*/ 530737 h 1065596"/>
                <a:gd name="connsiteX2" fmla="*/ 553086 w 1106174"/>
                <a:gd name="connsiteY2" fmla="*/ 828604 h 1065596"/>
                <a:gd name="connsiteX3" fmla="*/ 863308 w 1106174"/>
                <a:gd name="connsiteY3" fmla="*/ 530737 h 1065596"/>
                <a:gd name="connsiteX4" fmla="*/ 553086 w 1106174"/>
                <a:gd name="connsiteY4" fmla="*/ 232870 h 1065596"/>
                <a:gd name="connsiteX5" fmla="*/ 553087 w 1106174"/>
                <a:gd name="connsiteY5" fmla="*/ 0 h 1065596"/>
                <a:gd name="connsiteX6" fmla="*/ 1106174 w 1106174"/>
                <a:gd name="connsiteY6" fmla="*/ 532798 h 1065596"/>
                <a:gd name="connsiteX7" fmla="*/ 553087 w 1106174"/>
                <a:gd name="connsiteY7" fmla="*/ 1065596 h 1065596"/>
                <a:gd name="connsiteX8" fmla="*/ 0 w 1106174"/>
                <a:gd name="connsiteY8" fmla="*/ 532798 h 1065596"/>
                <a:gd name="connsiteX9" fmla="*/ 553087 w 1106174"/>
                <a:gd name="connsiteY9" fmla="*/ 0 h 106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06174" h="1065596">
                  <a:moveTo>
                    <a:pt x="553086" y="232870"/>
                  </a:moveTo>
                  <a:cubicBezTo>
                    <a:pt x="381755" y="232870"/>
                    <a:pt x="242864" y="366230"/>
                    <a:pt x="242864" y="530737"/>
                  </a:cubicBezTo>
                  <a:cubicBezTo>
                    <a:pt x="242864" y="695244"/>
                    <a:pt x="381755" y="828604"/>
                    <a:pt x="553086" y="828604"/>
                  </a:cubicBezTo>
                  <a:cubicBezTo>
                    <a:pt x="724417" y="828604"/>
                    <a:pt x="863308" y="695244"/>
                    <a:pt x="863308" y="530737"/>
                  </a:cubicBezTo>
                  <a:cubicBezTo>
                    <a:pt x="863308" y="366230"/>
                    <a:pt x="724417" y="232870"/>
                    <a:pt x="553086" y="232870"/>
                  </a:cubicBezTo>
                  <a:close/>
                  <a:moveTo>
                    <a:pt x="553087" y="0"/>
                  </a:moveTo>
                  <a:cubicBezTo>
                    <a:pt x="858549" y="0"/>
                    <a:pt x="1106174" y="238542"/>
                    <a:pt x="1106174" y="532798"/>
                  </a:cubicBezTo>
                  <a:cubicBezTo>
                    <a:pt x="1106174" y="827054"/>
                    <a:pt x="858549" y="1065596"/>
                    <a:pt x="553087" y="1065596"/>
                  </a:cubicBezTo>
                  <a:cubicBezTo>
                    <a:pt x="247625" y="1065596"/>
                    <a:pt x="0" y="827054"/>
                    <a:pt x="0" y="532798"/>
                  </a:cubicBezTo>
                  <a:cubicBezTo>
                    <a:pt x="0" y="238542"/>
                    <a:pt x="247625" y="0"/>
                    <a:pt x="553087" y="0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+mn-ea"/>
              </a:endParaRPr>
            </a:p>
          </p:txBody>
        </p: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B1D0D103-5134-4995-8D88-57F7FBCDD7E6}"/>
                </a:ext>
              </a:extLst>
            </p:cNvPr>
            <p:cNvGrpSpPr/>
            <p:nvPr/>
          </p:nvGrpSpPr>
          <p:grpSpPr>
            <a:xfrm>
              <a:off x="2897572" y="2475059"/>
              <a:ext cx="2735050" cy="553998"/>
              <a:chOff x="1917269" y="1390124"/>
              <a:chExt cx="2735050" cy="553998"/>
            </a:xfrm>
          </p:grpSpPr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32DC8BA8-958A-4A99-A510-5F7CAA1E31D5}"/>
                  </a:ext>
                </a:extLst>
              </p:cNvPr>
              <p:cNvSpPr txBox="1"/>
              <p:nvPr/>
            </p:nvSpPr>
            <p:spPr>
              <a:xfrm>
                <a:off x="1917269" y="1390124"/>
                <a:ext cx="2735050" cy="30008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35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+mn-ea"/>
                  </a:rPr>
                  <a:t>웹 페이지 스케치</a:t>
                </a: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3F05D26A-8E23-4D94-8709-7AE67D9426E6}"/>
                  </a:ext>
                </a:extLst>
              </p:cNvPr>
              <p:cNvSpPr txBox="1"/>
              <p:nvPr/>
            </p:nvSpPr>
            <p:spPr>
              <a:xfrm>
                <a:off x="1917269" y="1690206"/>
                <a:ext cx="2735050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웹 서비스의 디자인과 기능을 설정</a:t>
                </a:r>
              </a:p>
            </p:txBody>
          </p:sp>
        </p:grpSp>
      </p:grp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B2102BAA-EDC3-44D3-B956-7077C48EC67F}"/>
              </a:ext>
            </a:extLst>
          </p:cNvPr>
          <p:cNvGrpSpPr/>
          <p:nvPr/>
        </p:nvGrpSpPr>
        <p:grpSpPr>
          <a:xfrm>
            <a:off x="3324519" y="3526586"/>
            <a:ext cx="3156623" cy="553998"/>
            <a:chOff x="2434832" y="3425009"/>
            <a:chExt cx="3156623" cy="553998"/>
          </a:xfrm>
        </p:grpSpPr>
        <p:sp>
          <p:nvSpPr>
            <p:cNvPr id="44" name="자유형 21">
              <a:extLst>
                <a:ext uri="{FF2B5EF4-FFF2-40B4-BE49-F238E27FC236}">
                  <a16:creationId xmlns:a16="http://schemas.microsoft.com/office/drawing/2014/main" id="{79C3E868-D7D6-4052-863D-2721FA3BD129}"/>
                </a:ext>
              </a:extLst>
            </p:cNvPr>
            <p:cNvSpPr/>
            <p:nvPr/>
          </p:nvSpPr>
          <p:spPr>
            <a:xfrm>
              <a:off x="2434832" y="3532731"/>
              <a:ext cx="351447" cy="338555"/>
            </a:xfrm>
            <a:custGeom>
              <a:avLst/>
              <a:gdLst>
                <a:gd name="connsiteX0" fmla="*/ 553086 w 1106174"/>
                <a:gd name="connsiteY0" fmla="*/ 232870 h 1065596"/>
                <a:gd name="connsiteX1" fmla="*/ 242864 w 1106174"/>
                <a:gd name="connsiteY1" fmla="*/ 530737 h 1065596"/>
                <a:gd name="connsiteX2" fmla="*/ 553086 w 1106174"/>
                <a:gd name="connsiteY2" fmla="*/ 828604 h 1065596"/>
                <a:gd name="connsiteX3" fmla="*/ 863308 w 1106174"/>
                <a:gd name="connsiteY3" fmla="*/ 530737 h 1065596"/>
                <a:gd name="connsiteX4" fmla="*/ 553086 w 1106174"/>
                <a:gd name="connsiteY4" fmla="*/ 232870 h 1065596"/>
                <a:gd name="connsiteX5" fmla="*/ 553087 w 1106174"/>
                <a:gd name="connsiteY5" fmla="*/ 0 h 1065596"/>
                <a:gd name="connsiteX6" fmla="*/ 1106174 w 1106174"/>
                <a:gd name="connsiteY6" fmla="*/ 532798 h 1065596"/>
                <a:gd name="connsiteX7" fmla="*/ 553087 w 1106174"/>
                <a:gd name="connsiteY7" fmla="*/ 1065596 h 1065596"/>
                <a:gd name="connsiteX8" fmla="*/ 0 w 1106174"/>
                <a:gd name="connsiteY8" fmla="*/ 532798 h 1065596"/>
                <a:gd name="connsiteX9" fmla="*/ 553087 w 1106174"/>
                <a:gd name="connsiteY9" fmla="*/ 0 h 106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06174" h="1065596">
                  <a:moveTo>
                    <a:pt x="553086" y="232870"/>
                  </a:moveTo>
                  <a:cubicBezTo>
                    <a:pt x="381755" y="232870"/>
                    <a:pt x="242864" y="366230"/>
                    <a:pt x="242864" y="530737"/>
                  </a:cubicBezTo>
                  <a:cubicBezTo>
                    <a:pt x="242864" y="695244"/>
                    <a:pt x="381755" y="828604"/>
                    <a:pt x="553086" y="828604"/>
                  </a:cubicBezTo>
                  <a:cubicBezTo>
                    <a:pt x="724417" y="828604"/>
                    <a:pt x="863308" y="695244"/>
                    <a:pt x="863308" y="530737"/>
                  </a:cubicBezTo>
                  <a:cubicBezTo>
                    <a:pt x="863308" y="366230"/>
                    <a:pt x="724417" y="232870"/>
                    <a:pt x="553086" y="232870"/>
                  </a:cubicBezTo>
                  <a:close/>
                  <a:moveTo>
                    <a:pt x="553087" y="0"/>
                  </a:moveTo>
                  <a:cubicBezTo>
                    <a:pt x="858549" y="0"/>
                    <a:pt x="1106174" y="238542"/>
                    <a:pt x="1106174" y="532798"/>
                  </a:cubicBezTo>
                  <a:cubicBezTo>
                    <a:pt x="1106174" y="827054"/>
                    <a:pt x="858549" y="1065596"/>
                    <a:pt x="553087" y="1065596"/>
                  </a:cubicBezTo>
                  <a:cubicBezTo>
                    <a:pt x="247625" y="1065596"/>
                    <a:pt x="0" y="827054"/>
                    <a:pt x="0" y="532798"/>
                  </a:cubicBezTo>
                  <a:cubicBezTo>
                    <a:pt x="0" y="238542"/>
                    <a:pt x="247625" y="0"/>
                    <a:pt x="553087" y="0"/>
                  </a:cubicBezTo>
                  <a:close/>
                </a:path>
              </a:pathLst>
            </a:custGeom>
            <a:solidFill>
              <a:srgbClr val="7C97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+mn-ea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D6EDEDFC-6F4E-4A87-9C50-58068B62F765}"/>
                </a:ext>
              </a:extLst>
            </p:cNvPr>
            <p:cNvGrpSpPr/>
            <p:nvPr/>
          </p:nvGrpSpPr>
          <p:grpSpPr>
            <a:xfrm>
              <a:off x="2856405" y="3425009"/>
              <a:ext cx="2735050" cy="553998"/>
              <a:chOff x="1917269" y="1390124"/>
              <a:chExt cx="2735050" cy="553998"/>
            </a:xfrm>
          </p:grpSpPr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20C20C6C-CB1F-471A-8E5E-13995E55E5F6}"/>
                  </a:ext>
                </a:extLst>
              </p:cNvPr>
              <p:cNvSpPr txBox="1"/>
              <p:nvPr/>
            </p:nvSpPr>
            <p:spPr>
              <a:xfrm>
                <a:off x="1917269" y="1390124"/>
                <a:ext cx="2735050" cy="30008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35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+mn-ea"/>
                  </a:rPr>
                  <a:t>구현</a:t>
                </a:r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67373876-9433-4ED5-9F40-B5AF6A6E463A}"/>
                  </a:ext>
                </a:extLst>
              </p:cNvPr>
              <p:cNvSpPr txBox="1"/>
              <p:nvPr/>
            </p:nvSpPr>
            <p:spPr>
              <a:xfrm>
                <a:off x="1917269" y="1690206"/>
                <a:ext cx="2735050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스케치한 기능들을 구현</a:t>
                </a:r>
              </a:p>
            </p:txBody>
          </p:sp>
        </p:grpSp>
      </p:grp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1FA6DCBF-4ABB-4D36-9D6B-D5474F2455EE}"/>
              </a:ext>
            </a:extLst>
          </p:cNvPr>
          <p:cNvGrpSpPr/>
          <p:nvPr/>
        </p:nvGrpSpPr>
        <p:grpSpPr>
          <a:xfrm>
            <a:off x="3283352" y="4481617"/>
            <a:ext cx="3197790" cy="553998"/>
            <a:chOff x="2434832" y="4480129"/>
            <a:chExt cx="3197790" cy="553998"/>
          </a:xfrm>
        </p:grpSpPr>
        <p:sp>
          <p:nvSpPr>
            <p:cNvPr id="46" name="자유형 21">
              <a:extLst>
                <a:ext uri="{FF2B5EF4-FFF2-40B4-BE49-F238E27FC236}">
                  <a16:creationId xmlns:a16="http://schemas.microsoft.com/office/drawing/2014/main" id="{8F6AAF61-715E-4BDD-BFAA-A5B234F2E1AD}"/>
                </a:ext>
              </a:extLst>
            </p:cNvPr>
            <p:cNvSpPr/>
            <p:nvPr/>
          </p:nvSpPr>
          <p:spPr>
            <a:xfrm>
              <a:off x="2434832" y="4610933"/>
              <a:ext cx="351447" cy="338555"/>
            </a:xfrm>
            <a:custGeom>
              <a:avLst/>
              <a:gdLst>
                <a:gd name="connsiteX0" fmla="*/ 553086 w 1106174"/>
                <a:gd name="connsiteY0" fmla="*/ 232870 h 1065596"/>
                <a:gd name="connsiteX1" fmla="*/ 242864 w 1106174"/>
                <a:gd name="connsiteY1" fmla="*/ 530737 h 1065596"/>
                <a:gd name="connsiteX2" fmla="*/ 553086 w 1106174"/>
                <a:gd name="connsiteY2" fmla="*/ 828604 h 1065596"/>
                <a:gd name="connsiteX3" fmla="*/ 863308 w 1106174"/>
                <a:gd name="connsiteY3" fmla="*/ 530737 h 1065596"/>
                <a:gd name="connsiteX4" fmla="*/ 553086 w 1106174"/>
                <a:gd name="connsiteY4" fmla="*/ 232870 h 1065596"/>
                <a:gd name="connsiteX5" fmla="*/ 553087 w 1106174"/>
                <a:gd name="connsiteY5" fmla="*/ 0 h 1065596"/>
                <a:gd name="connsiteX6" fmla="*/ 1106174 w 1106174"/>
                <a:gd name="connsiteY6" fmla="*/ 532798 h 1065596"/>
                <a:gd name="connsiteX7" fmla="*/ 553087 w 1106174"/>
                <a:gd name="connsiteY7" fmla="*/ 1065596 h 1065596"/>
                <a:gd name="connsiteX8" fmla="*/ 0 w 1106174"/>
                <a:gd name="connsiteY8" fmla="*/ 532798 h 1065596"/>
                <a:gd name="connsiteX9" fmla="*/ 553087 w 1106174"/>
                <a:gd name="connsiteY9" fmla="*/ 0 h 106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06174" h="1065596">
                  <a:moveTo>
                    <a:pt x="553086" y="232870"/>
                  </a:moveTo>
                  <a:cubicBezTo>
                    <a:pt x="381755" y="232870"/>
                    <a:pt x="242864" y="366230"/>
                    <a:pt x="242864" y="530737"/>
                  </a:cubicBezTo>
                  <a:cubicBezTo>
                    <a:pt x="242864" y="695244"/>
                    <a:pt x="381755" y="828604"/>
                    <a:pt x="553086" y="828604"/>
                  </a:cubicBezTo>
                  <a:cubicBezTo>
                    <a:pt x="724417" y="828604"/>
                    <a:pt x="863308" y="695244"/>
                    <a:pt x="863308" y="530737"/>
                  </a:cubicBezTo>
                  <a:cubicBezTo>
                    <a:pt x="863308" y="366230"/>
                    <a:pt x="724417" y="232870"/>
                    <a:pt x="553086" y="232870"/>
                  </a:cubicBezTo>
                  <a:close/>
                  <a:moveTo>
                    <a:pt x="553087" y="0"/>
                  </a:moveTo>
                  <a:cubicBezTo>
                    <a:pt x="858549" y="0"/>
                    <a:pt x="1106174" y="238542"/>
                    <a:pt x="1106174" y="532798"/>
                  </a:cubicBezTo>
                  <a:cubicBezTo>
                    <a:pt x="1106174" y="827054"/>
                    <a:pt x="858549" y="1065596"/>
                    <a:pt x="553087" y="1065596"/>
                  </a:cubicBezTo>
                  <a:cubicBezTo>
                    <a:pt x="247625" y="1065596"/>
                    <a:pt x="0" y="827054"/>
                    <a:pt x="0" y="532798"/>
                  </a:cubicBezTo>
                  <a:cubicBezTo>
                    <a:pt x="0" y="238542"/>
                    <a:pt x="247625" y="0"/>
                    <a:pt x="553087" y="0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+mn-ea"/>
              </a:endParaRPr>
            </a:p>
          </p:txBody>
        </p:sp>
        <p:grpSp>
          <p:nvGrpSpPr>
            <p:cNvPr id="70" name="그룹 69">
              <a:extLst>
                <a:ext uri="{FF2B5EF4-FFF2-40B4-BE49-F238E27FC236}">
                  <a16:creationId xmlns:a16="http://schemas.microsoft.com/office/drawing/2014/main" id="{0B84D71C-0403-4C85-9C34-B1DAD36693C5}"/>
                </a:ext>
              </a:extLst>
            </p:cNvPr>
            <p:cNvGrpSpPr/>
            <p:nvPr/>
          </p:nvGrpSpPr>
          <p:grpSpPr>
            <a:xfrm>
              <a:off x="2897572" y="4480129"/>
              <a:ext cx="2735050" cy="553998"/>
              <a:chOff x="1917269" y="1390124"/>
              <a:chExt cx="2735050" cy="553998"/>
            </a:xfrm>
          </p:grpSpPr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A17B0255-1CB7-4247-986F-DF39FA49A102}"/>
                  </a:ext>
                </a:extLst>
              </p:cNvPr>
              <p:cNvSpPr txBox="1"/>
              <p:nvPr/>
            </p:nvSpPr>
            <p:spPr>
              <a:xfrm>
                <a:off x="1917269" y="1390124"/>
                <a:ext cx="2735050" cy="30008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35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+mn-ea"/>
                  </a:rPr>
                  <a:t>서비스</a:t>
                </a:r>
              </a:p>
            </p:txBody>
          </p: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C977D46F-F647-479D-ABAE-63280165EA40}"/>
                  </a:ext>
                </a:extLst>
              </p:cNvPr>
              <p:cNvSpPr txBox="1"/>
              <p:nvPr/>
            </p:nvSpPr>
            <p:spPr>
              <a:xfrm>
                <a:off x="1917269" y="1690206"/>
                <a:ext cx="2735050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구현된 기능들을 서비스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56364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1EA3454-45BA-47F0-83D2-16DCF8924063}"/>
              </a:ext>
            </a:extLst>
          </p:cNvPr>
          <p:cNvSpPr/>
          <p:nvPr/>
        </p:nvSpPr>
        <p:spPr>
          <a:xfrm>
            <a:off x="0" y="315779"/>
            <a:ext cx="9144000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2.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어떻게 진행할까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?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EFC1ECB-7A2E-42A7-A7FE-1B5449F0190D}"/>
              </a:ext>
            </a:extLst>
          </p:cNvPr>
          <p:cNvSpPr/>
          <p:nvPr/>
        </p:nvSpPr>
        <p:spPr>
          <a:xfrm>
            <a:off x="0" y="1156037"/>
            <a:ext cx="9144000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	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관련자료 조사 </a:t>
            </a:r>
            <a:endParaRPr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	</a:t>
            </a: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#</a:t>
            </a: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안전한 해외여행</a:t>
            </a: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,</a:t>
            </a: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 </a:t>
            </a: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#</a:t>
            </a: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해외여행비상</a:t>
            </a: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, #</a:t>
            </a: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안전여행</a:t>
            </a: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, #</a:t>
            </a: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해외비상 </a:t>
            </a:r>
            <a:r>
              <a:rPr lang="ko-KR" altLang="en-US" b="1" dirty="0" err="1">
                <a:solidFill>
                  <a:schemeClr val="bg1">
                    <a:lumMod val="50000"/>
                  </a:schemeClr>
                </a:solidFill>
                <a:latin typeface="+mn-ea"/>
              </a:rPr>
              <a:t>ㆍ</a:t>
            </a: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 </a:t>
            </a:r>
            <a:r>
              <a:rPr lang="ko-KR" altLang="en-US" b="1" dirty="0" err="1">
                <a:solidFill>
                  <a:schemeClr val="bg1">
                    <a:lumMod val="50000"/>
                  </a:schemeClr>
                </a:solidFill>
                <a:latin typeface="+mn-ea"/>
              </a:rPr>
              <a:t>ㆍ</a:t>
            </a: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 </a:t>
            </a:r>
            <a:r>
              <a:rPr lang="ko-KR" altLang="en-US" b="1" dirty="0" err="1">
                <a:solidFill>
                  <a:schemeClr val="bg1">
                    <a:lumMod val="50000"/>
                  </a:schemeClr>
                </a:solidFill>
                <a:latin typeface="+mn-ea"/>
              </a:rPr>
              <a:t>ㆍ</a:t>
            </a:r>
            <a:endParaRPr lang="en-US" altLang="ko-KR" b="1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D6DA52E-1BE3-4091-9295-D1877BDAC6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4681" y="2105035"/>
            <a:ext cx="3515919" cy="41656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60129D5-D6EF-4C66-853B-75A64EE014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6851" y="2105035"/>
            <a:ext cx="3101938" cy="41656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807094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1EA3454-45BA-47F0-83D2-16DCF8924063}"/>
              </a:ext>
            </a:extLst>
          </p:cNvPr>
          <p:cNvSpPr/>
          <p:nvPr/>
        </p:nvSpPr>
        <p:spPr>
          <a:xfrm>
            <a:off x="0" y="315779"/>
            <a:ext cx="9144000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2.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어떻게 진행할까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?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C6BF500-00A3-46E7-9B51-09378DE17F3A}"/>
              </a:ext>
            </a:extLst>
          </p:cNvPr>
          <p:cNvSpPr/>
          <p:nvPr/>
        </p:nvSpPr>
        <p:spPr>
          <a:xfrm>
            <a:off x="0" y="1156037"/>
            <a:ext cx="9144000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	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관련자료 조사 </a:t>
            </a:r>
            <a:endParaRPr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	</a:t>
            </a: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대한민국 외교부 해외 안전여행 웹 페이지 </a:t>
            </a: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( http://0404.go.kr )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1EF4F56-A0FE-4C17-BE15-119450E1B3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6262" y="1980121"/>
            <a:ext cx="5773738" cy="428181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354019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6384</TotalTime>
  <Words>1892</Words>
  <Application>Microsoft Office PowerPoint</Application>
  <PresentationFormat>화면 슬라이드 쇼(4:3)</PresentationFormat>
  <Paragraphs>400</Paragraphs>
  <Slides>37</Slides>
  <Notes>30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37</vt:i4>
      </vt:variant>
    </vt:vector>
  </HeadingPairs>
  <TitlesOfParts>
    <vt:vector size="44" baseType="lpstr">
      <vt:lpstr>Helvetica Neue</vt:lpstr>
      <vt:lpstr>KoPub돋움체 Medium</vt:lpstr>
      <vt:lpstr>Slack-Lato</vt:lpstr>
      <vt:lpstr>맑은 고딕</vt:lpstr>
      <vt:lpstr>Arial</vt:lpstr>
      <vt:lpstr>Source Sans Pro ExtraLight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ASIA_08</cp:lastModifiedBy>
  <cp:revision>305</cp:revision>
  <dcterms:created xsi:type="dcterms:W3CDTF">2020-10-01T01:25:49Z</dcterms:created>
  <dcterms:modified xsi:type="dcterms:W3CDTF">2020-12-02T04:44:24Z</dcterms:modified>
  <cp:version/>
</cp:coreProperties>
</file>